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03" r:id="rId1"/>
    <p:sldMasterId id="2147483927" r:id="rId2"/>
  </p:sldMasterIdLst>
  <p:notesMasterIdLst>
    <p:notesMasterId r:id="rId37"/>
  </p:notesMasterIdLst>
  <p:sldIdLst>
    <p:sldId id="306" r:id="rId3"/>
    <p:sldId id="277" r:id="rId4"/>
    <p:sldId id="281" r:id="rId5"/>
    <p:sldId id="256" r:id="rId6"/>
    <p:sldId id="286" r:id="rId7"/>
    <p:sldId id="257" r:id="rId8"/>
    <p:sldId id="295" r:id="rId9"/>
    <p:sldId id="297" r:id="rId10"/>
    <p:sldId id="279" r:id="rId11"/>
    <p:sldId id="260" r:id="rId12"/>
    <p:sldId id="263" r:id="rId13"/>
    <p:sldId id="265" r:id="rId14"/>
    <p:sldId id="266" r:id="rId15"/>
    <p:sldId id="289" r:id="rId16"/>
    <p:sldId id="292" r:id="rId17"/>
    <p:sldId id="301" r:id="rId18"/>
    <p:sldId id="267" r:id="rId19"/>
    <p:sldId id="302" r:id="rId20"/>
    <p:sldId id="285" r:id="rId21"/>
    <p:sldId id="284" r:id="rId22"/>
    <p:sldId id="291" r:id="rId23"/>
    <p:sldId id="300" r:id="rId24"/>
    <p:sldId id="261" r:id="rId25"/>
    <p:sldId id="280" r:id="rId26"/>
    <p:sldId id="282" r:id="rId27"/>
    <p:sldId id="283" r:id="rId28"/>
    <p:sldId id="274" r:id="rId29"/>
    <p:sldId id="303" r:id="rId30"/>
    <p:sldId id="271" r:id="rId31"/>
    <p:sldId id="273" r:id="rId32"/>
    <p:sldId id="293" r:id="rId33"/>
    <p:sldId id="298" r:id="rId34"/>
    <p:sldId id="296" r:id="rId35"/>
    <p:sldId id="299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3808"/>
    <a:srgbClr val="7C46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深色样式 2 - 强调 3/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深色样式 2 - 强调 5/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2D6023-E4EE-4612-A82D-A50BF66FCA93}" type="datetimeFigureOut">
              <a:rPr lang="zh-CN" altLang="en-US" smtClean="0"/>
              <a:t>2016/12/9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2B5939-BF12-4A89-929B-787E6C1F6D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685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70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706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9270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" y="1905000"/>
            <a:ext cx="9141620" cy="32004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50000"/>
                </a:schemeClr>
              </a:gs>
              <a:gs pos="0">
                <a:schemeClr val="accent1">
                  <a:lumMod val="60000"/>
                  <a:lumOff val="4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" y="1795132"/>
            <a:ext cx="9141620" cy="73152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80000"/>
                </a:schemeClr>
              </a:gs>
              <a:gs pos="0">
                <a:schemeClr val="accent1">
                  <a:lumMod val="60000"/>
                  <a:lumOff val="4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2" y="5142116"/>
            <a:ext cx="9141620" cy="73152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80000"/>
                </a:schemeClr>
              </a:gs>
              <a:gs pos="0">
                <a:schemeClr val="accent1">
                  <a:lumMod val="60000"/>
                  <a:lumOff val="4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71550" y="2079812"/>
            <a:ext cx="7200900" cy="1724092"/>
          </a:xfrm>
        </p:spPr>
        <p:txBody>
          <a:bodyPr anchor="b"/>
          <a:lstStyle>
            <a:lvl1pPr algn="ctr" latinLnBrk="0">
              <a:defRPr lang="zh-CN" sz="405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71550" y="3959352"/>
            <a:ext cx="7200900" cy="914400"/>
          </a:xfrm>
        </p:spPr>
        <p:txBody>
          <a:bodyPr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CN" sz="1500"/>
            </a:lvl1pPr>
            <a:lvl2pPr marL="342900" indent="0" algn="ctr" latinLnBrk="0">
              <a:buNone/>
              <a:defRPr lang="zh-CN" sz="2100"/>
            </a:lvl2pPr>
            <a:lvl3pPr marL="685800" indent="0" algn="ctr" latinLnBrk="0">
              <a:buNone/>
              <a:defRPr lang="zh-CN" sz="1800"/>
            </a:lvl3pPr>
            <a:lvl4pPr marL="1028700" indent="0" algn="ctr" latinLnBrk="0">
              <a:buNone/>
              <a:defRPr lang="zh-CN" sz="1500"/>
            </a:lvl4pPr>
            <a:lvl5pPr marL="1371600" indent="0" algn="ctr" latinLnBrk="0">
              <a:buNone/>
              <a:defRPr lang="zh-CN" sz="1500"/>
            </a:lvl5pPr>
            <a:lvl6pPr marL="1714500" indent="0" algn="ctr" latinLnBrk="0">
              <a:buNone/>
              <a:defRPr lang="zh-CN" sz="1500"/>
            </a:lvl6pPr>
            <a:lvl7pPr marL="2057400" indent="0" algn="ctr" latinLnBrk="0">
              <a:buNone/>
              <a:defRPr lang="zh-CN" sz="1500"/>
            </a:lvl7pPr>
            <a:lvl8pPr marL="2400300" indent="0" algn="ctr" latinLnBrk="0">
              <a:buNone/>
              <a:defRPr lang="zh-CN" sz="1500"/>
            </a:lvl8pPr>
            <a:lvl9pPr marL="2743200" indent="0" algn="ctr" latinLnBrk="0">
              <a:buNone/>
              <a:defRPr lang="zh-CN" sz="1500"/>
            </a:lvl9pPr>
          </a:lstStyle>
          <a:p>
            <a:r>
              <a:rPr lang="zh-CN" altLang="en-US" smtClean="0"/>
              <a:t>单击此处编辑母版副标题样式</a:t>
            </a:r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252292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latinLnBrk="0"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latinLnBrk="0">
              <a:defRPr lang="zh-CN"/>
            </a:lvl6pPr>
            <a:lvl7pPr latinLnBrk="0">
              <a:defRPr lang="zh-CN"/>
            </a:lvl7pPr>
            <a:lvl8pPr latinLnBrk="0">
              <a:defRPr lang="zh-CN"/>
            </a:lvl8pPr>
            <a:lvl9pPr latinLnBrk="0">
              <a:defRPr lang="zh-CN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altLang="en-US">
                <a:solidFill>
                  <a:srgbClr val="323232"/>
                </a:solidFill>
              </a:rPr>
              <a:pPr/>
              <a:t>2016/12/9</a:t>
            </a:fld>
            <a:endParaRPr altLang="en-US">
              <a:solidFill>
                <a:srgbClr val="323232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altLang="en-US">
              <a:solidFill>
                <a:srgbClr val="323232"/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en-US" altLang="zh-CN">
                <a:solidFill>
                  <a:srgbClr val="323232"/>
                </a:solidFill>
              </a:rPr>
              <a:pPr/>
              <a:t>‹#›</a:t>
            </a:fld>
            <a:endParaRPr altLang="en-US">
              <a:solidFill>
                <a:srgbClr val="32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007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gradFill rotWithShape="1">
          <a:gsLst>
            <a:gs pos="100000">
              <a:schemeClr val="accent1">
                <a:alpha val="80000"/>
              </a:schemeClr>
            </a:gs>
            <a:gs pos="0">
              <a:schemeClr val="accent1">
                <a:lumMod val="40000"/>
                <a:lumOff val="60000"/>
                <a:alpha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550" y="2130552"/>
            <a:ext cx="7200900" cy="2359152"/>
          </a:xfrm>
        </p:spPr>
        <p:txBody>
          <a:bodyPr anchor="b">
            <a:normAutofit/>
          </a:bodyPr>
          <a:lstStyle>
            <a:lvl1pPr algn="ctr" latinLnBrk="0">
              <a:defRPr lang="zh-CN" sz="4050" b="1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71550" y="4572000"/>
            <a:ext cx="7200900" cy="841248"/>
          </a:xfrm>
        </p:spPr>
        <p:txBody>
          <a:bodyPr anchor="t"/>
          <a:lstStyle>
            <a:lvl1pPr marL="0" indent="0" algn="ctr" latinLnBrk="0">
              <a:spcBef>
                <a:spcPts val="0"/>
              </a:spcBef>
              <a:buNone/>
              <a:defRPr lang="zh-CN" sz="15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342900" indent="0" latinLnBrk="0">
              <a:buNone/>
              <a:defRPr lang="zh-CN"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 latinLnBrk="0">
              <a:buNone/>
              <a:defRPr lang="zh-CN"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latinLnBrk="0">
              <a:buNone/>
              <a:defRPr lang="zh-CN"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latinLnBrk="0">
              <a:buNone/>
              <a:defRPr lang="zh-CN"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latinLnBrk="0">
              <a:buNone/>
              <a:defRPr lang="zh-CN"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latinLnBrk="0">
              <a:buNone/>
              <a:defRPr lang="zh-CN"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latinLnBrk="0">
              <a:buNone/>
              <a:defRPr lang="zh-CN"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latinLnBrk="0">
              <a:buNone/>
              <a:defRPr lang="zh-CN"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altLang="en-US">
                <a:solidFill>
                  <a:srgbClr val="323232"/>
                </a:solidFill>
              </a:rPr>
              <a:pPr/>
              <a:t>2016/12/9</a:t>
            </a:fld>
            <a:endParaRPr altLang="en-US">
              <a:solidFill>
                <a:srgbClr val="323232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altLang="en-US">
              <a:solidFill>
                <a:srgbClr val="323232"/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en-US" altLang="zh-CN">
                <a:solidFill>
                  <a:srgbClr val="323232"/>
                </a:solidFill>
              </a:rPr>
              <a:pPr/>
              <a:t>‹#›</a:t>
            </a:fld>
            <a:endParaRPr altLang="en-US">
              <a:solidFill>
                <a:srgbClr val="32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702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05840" y="1901952"/>
            <a:ext cx="3429000" cy="4123944"/>
          </a:xfrm>
        </p:spPr>
        <p:txBody>
          <a:bodyPr>
            <a:normAutofit/>
          </a:bodyPr>
          <a:lstStyle>
            <a:lvl1pPr latinLnBrk="0">
              <a:defRPr lang="zh-CN" sz="1500"/>
            </a:lvl1pPr>
            <a:lvl2pPr latinLnBrk="0">
              <a:defRPr lang="zh-CN" sz="1350"/>
            </a:lvl2pPr>
            <a:lvl3pPr latinLnBrk="0">
              <a:defRPr lang="zh-CN" sz="1200"/>
            </a:lvl3pPr>
            <a:lvl4pPr latinLnBrk="0">
              <a:defRPr lang="zh-CN" sz="1050"/>
            </a:lvl4pPr>
            <a:lvl5pPr latinLnBrk="0">
              <a:defRPr lang="zh-CN" sz="1050"/>
            </a:lvl5pPr>
            <a:lvl6pPr latinLnBrk="0">
              <a:defRPr lang="zh-CN" sz="1050"/>
            </a:lvl6pPr>
            <a:lvl7pPr latinLnBrk="0">
              <a:defRPr lang="zh-CN" sz="1050"/>
            </a:lvl7pPr>
            <a:lvl8pPr latinLnBrk="0">
              <a:defRPr lang="zh-CN" sz="1050"/>
            </a:lvl8pPr>
            <a:lvl9pPr latinLnBrk="0">
              <a:defRPr lang="zh-CN"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09160" y="1901952"/>
            <a:ext cx="3429000" cy="4123944"/>
          </a:xfrm>
        </p:spPr>
        <p:txBody>
          <a:bodyPr>
            <a:normAutofit/>
          </a:bodyPr>
          <a:lstStyle>
            <a:lvl1pPr latinLnBrk="0">
              <a:defRPr lang="zh-CN" sz="1500"/>
            </a:lvl1pPr>
            <a:lvl2pPr latinLnBrk="0">
              <a:defRPr lang="zh-CN" sz="1350"/>
            </a:lvl2pPr>
            <a:lvl3pPr latinLnBrk="0">
              <a:defRPr lang="zh-CN" sz="1200"/>
            </a:lvl3pPr>
            <a:lvl4pPr latinLnBrk="0">
              <a:defRPr lang="zh-CN" sz="1050"/>
            </a:lvl4pPr>
            <a:lvl5pPr latinLnBrk="0">
              <a:defRPr lang="zh-CN" sz="1050"/>
            </a:lvl5pPr>
            <a:lvl6pPr latinLnBrk="0">
              <a:defRPr lang="zh-CN" sz="1050"/>
            </a:lvl6pPr>
            <a:lvl7pPr latinLnBrk="0">
              <a:defRPr lang="zh-CN" sz="1050"/>
            </a:lvl7pPr>
            <a:lvl8pPr latinLnBrk="0">
              <a:defRPr lang="zh-CN" sz="1050"/>
            </a:lvl8pPr>
            <a:lvl9pPr latinLnBrk="0">
              <a:defRPr lang="zh-CN"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altLang="en-US">
                <a:solidFill>
                  <a:srgbClr val="323232"/>
                </a:solidFill>
              </a:rPr>
              <a:pPr/>
              <a:t>2016/12/9</a:t>
            </a:fld>
            <a:endParaRPr altLang="en-US">
              <a:solidFill>
                <a:srgbClr val="323232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altLang="en-US">
              <a:solidFill>
                <a:srgbClr val="323232"/>
              </a:solidFill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en-US" altLang="zh-CN">
                <a:solidFill>
                  <a:srgbClr val="323232"/>
                </a:solidFill>
              </a:rPr>
              <a:pPr/>
              <a:t>‹#›</a:t>
            </a:fld>
            <a:endParaRPr altLang="en-US">
              <a:solidFill>
                <a:srgbClr val="32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646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CN" dirty="0"/>
              <a:t>
</a:t>
            </a:r>
            <a:r>
              <a:rPr lang="zh-CN" dirty="0" smtClean="0"/>
              <a:t>单击</a:t>
            </a:r>
            <a:r>
              <a:rPr lang="zh-CN" dirty="0"/>
              <a:t>此处编辑母版标题</a:t>
            </a:r>
            <a:r>
              <a:rPr lang="zh-CN" dirty="0" smtClean="0"/>
              <a:t>样式    </a:t>
            </a:r>
            <a:endParaRPr 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005840" y="1837464"/>
            <a:ext cx="3429000" cy="766588"/>
          </a:xfrm>
        </p:spPr>
        <p:txBody>
          <a:bodyPr anchor="ctr">
            <a:normAutofit/>
          </a:bodyPr>
          <a:lstStyle>
            <a:lvl1pPr marL="0" indent="0" algn="l" latinLnBrk="0">
              <a:spcBef>
                <a:spcPts val="0"/>
              </a:spcBef>
              <a:buNone/>
              <a:defRPr lang="zh-CN" sz="1650" b="1">
                <a:solidFill>
                  <a:schemeClr val="tx1"/>
                </a:solidFill>
              </a:defRPr>
            </a:lvl1pPr>
            <a:lvl2pPr marL="342900" indent="0" latinLnBrk="0">
              <a:buNone/>
              <a:defRPr lang="zh-CN" sz="1500" b="1"/>
            </a:lvl2pPr>
            <a:lvl3pPr marL="685800" indent="0" latinLnBrk="0">
              <a:buNone/>
              <a:defRPr lang="zh-CN" sz="1350" b="1"/>
            </a:lvl3pPr>
            <a:lvl4pPr marL="1028700" indent="0" latinLnBrk="0">
              <a:buNone/>
              <a:defRPr lang="zh-CN" sz="1200" b="1"/>
            </a:lvl4pPr>
            <a:lvl5pPr marL="1371600" indent="0" latinLnBrk="0">
              <a:buNone/>
              <a:defRPr lang="zh-CN" sz="1200" b="1"/>
            </a:lvl5pPr>
            <a:lvl6pPr marL="1714500" indent="0" latinLnBrk="0">
              <a:buNone/>
              <a:defRPr lang="zh-CN" sz="1200" b="1"/>
            </a:lvl6pPr>
            <a:lvl7pPr marL="2057400" indent="0" latinLnBrk="0">
              <a:buNone/>
              <a:defRPr lang="zh-CN" sz="1200" b="1"/>
            </a:lvl7pPr>
            <a:lvl8pPr marL="2400300" indent="0" latinLnBrk="0">
              <a:buNone/>
              <a:defRPr lang="zh-CN" sz="1200" b="1"/>
            </a:lvl8pPr>
            <a:lvl9pPr marL="2743200" indent="0" latinLnBrk="0">
              <a:buNone/>
              <a:defRPr lang="zh-CN" sz="1200" b="1"/>
            </a:lvl9pPr>
          </a:lstStyle>
          <a:p>
            <a:pPr lvl="0"/>
            <a:r>
              <a:rPr lang="zh-CN" dirty="0" smtClean="0"/>
              <a:t>
            </a:t>
            </a:r>
            <a:r>
              <a:rPr lang="zh-CN" dirty="0"/>
              <a:t>
</a:t>
            </a:r>
            <a:r>
              <a:rPr lang="zh-CN" dirty="0" smtClean="0"/>
              <a:t>单击</a:t>
            </a:r>
            <a:r>
              <a:rPr lang="zh-CN" dirty="0"/>
              <a:t>此处编辑母版文本样式
          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05840" y="2740733"/>
            <a:ext cx="3429000" cy="3288847"/>
          </a:xfrm>
        </p:spPr>
        <p:txBody>
          <a:bodyPr>
            <a:normAutofit/>
          </a:bodyPr>
          <a:lstStyle>
            <a:lvl1pPr marL="248603" indent="-214313" latinLnBrk="0">
              <a:buFont typeface="Arial" panose="020B0604020202020204" pitchFamily="34" charset="0"/>
              <a:buChar char="•"/>
              <a:defRPr lang="zh-CN" sz="1500"/>
            </a:lvl1pPr>
            <a:lvl2pPr marL="488633" indent="-214313" latinLnBrk="0">
              <a:buFont typeface="Arial" panose="020B0604020202020204" pitchFamily="34" charset="0"/>
              <a:buChar char="•"/>
              <a:defRPr lang="zh-CN" sz="1350"/>
            </a:lvl2pPr>
            <a:lvl3pPr marL="728663" indent="-214313" latinLnBrk="0">
              <a:buFont typeface="Arial" panose="020B0604020202020204" pitchFamily="34" charset="0"/>
              <a:buChar char="•"/>
              <a:defRPr lang="zh-CN" sz="1200" baseline="0"/>
            </a:lvl3pPr>
            <a:lvl4pPr latinLnBrk="0">
              <a:defRPr lang="zh-CN" sz="1050"/>
            </a:lvl4pPr>
            <a:lvl5pPr latinLnBrk="0">
              <a:defRPr lang="zh-CN" sz="1050"/>
            </a:lvl5pPr>
            <a:lvl6pPr latinLnBrk="0">
              <a:defRPr lang="zh-CN" sz="900"/>
            </a:lvl6pPr>
            <a:lvl7pPr latinLnBrk="0">
              <a:defRPr lang="zh-CN" sz="900"/>
            </a:lvl7pPr>
            <a:lvl8pPr latinLnBrk="0">
              <a:defRPr lang="zh-CN" sz="900"/>
            </a:lvl8pPr>
            <a:lvl9pPr latinLnBrk="0"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dirty="0" smtClean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709160" y="1837464"/>
            <a:ext cx="3429000" cy="766588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1650" b="1">
                <a:solidFill>
                  <a:schemeClr val="tx1"/>
                </a:solidFill>
              </a:defRPr>
            </a:lvl1pPr>
            <a:lvl2pPr marL="342900" indent="0" latinLnBrk="0">
              <a:buNone/>
              <a:defRPr lang="zh-CN" sz="1500" b="1"/>
            </a:lvl2pPr>
            <a:lvl3pPr marL="685800" indent="0" latinLnBrk="0">
              <a:buNone/>
              <a:defRPr lang="zh-CN" sz="1350" b="1"/>
            </a:lvl3pPr>
            <a:lvl4pPr marL="1028700" indent="0" latinLnBrk="0">
              <a:buNone/>
              <a:defRPr lang="zh-CN" sz="1200" b="1"/>
            </a:lvl4pPr>
            <a:lvl5pPr marL="1371600" indent="0" latinLnBrk="0">
              <a:buNone/>
              <a:defRPr lang="zh-CN" sz="1200" b="1"/>
            </a:lvl5pPr>
            <a:lvl6pPr marL="1714500" indent="0" latinLnBrk="0">
              <a:buNone/>
              <a:defRPr lang="zh-CN" sz="1200" b="1"/>
            </a:lvl6pPr>
            <a:lvl7pPr marL="2057400" indent="0" latinLnBrk="0">
              <a:buNone/>
              <a:defRPr lang="zh-CN" sz="1200" b="1"/>
            </a:lvl7pPr>
            <a:lvl8pPr marL="2400300" indent="0" latinLnBrk="0">
              <a:buNone/>
              <a:defRPr lang="zh-CN" sz="1200" b="1"/>
            </a:lvl8pPr>
            <a:lvl9pPr marL="2743200" indent="0" latinLnBrk="0">
              <a:buNone/>
              <a:defRPr lang="zh-CN" sz="1200" b="1"/>
            </a:lvl9pPr>
          </a:lstStyle>
          <a:p>
            <a:pPr lvl="0"/>
            <a:r>
              <a:rPr lang="zh-CN" dirty="0"/>
              <a:t>
</a:t>
            </a:r>
            <a:r>
              <a:rPr lang="zh-CN" dirty="0" smtClean="0"/>
              <a:t> </a:t>
            </a:r>
            <a:r>
              <a:rPr lang="zh-CN" dirty="0"/>
              <a:t>单击此处编辑母版文本样式
          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09160" y="2740733"/>
            <a:ext cx="3429000" cy="3288847"/>
          </a:xfrm>
        </p:spPr>
        <p:txBody>
          <a:bodyPr>
            <a:normAutofit/>
          </a:bodyPr>
          <a:lstStyle>
            <a:lvl1pPr latinLnBrk="0">
              <a:defRPr lang="zh-CN" sz="1500"/>
            </a:lvl1pPr>
            <a:lvl2pPr latinLnBrk="0">
              <a:defRPr lang="zh-CN" sz="1350"/>
            </a:lvl2pPr>
            <a:lvl3pPr latinLnBrk="0">
              <a:defRPr lang="zh-CN" sz="1200"/>
            </a:lvl3pPr>
            <a:lvl4pPr latinLnBrk="0">
              <a:defRPr lang="zh-CN" sz="1050"/>
            </a:lvl4pPr>
            <a:lvl5pPr latinLnBrk="0">
              <a:defRPr lang="zh-CN" sz="1050"/>
            </a:lvl5pPr>
            <a:lvl6pPr latinLnBrk="0">
              <a:defRPr lang="zh-CN" sz="900"/>
            </a:lvl6pPr>
            <a:lvl7pPr latinLnBrk="0">
              <a:defRPr lang="zh-CN" sz="900"/>
            </a:lvl7pPr>
            <a:lvl8pPr latinLnBrk="0">
              <a:defRPr lang="zh-CN" sz="900"/>
            </a:lvl8pPr>
            <a:lvl9pPr latinLnBrk="0"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altLang="en-US">
                <a:solidFill>
                  <a:srgbClr val="323232"/>
                </a:solidFill>
              </a:rPr>
              <a:t>
            </a:t>
            </a:r>
            <a:fld id="{0B277187-C200-495F-A386-621319EADA8F}" type="datetimeFigureOut">
              <a:rPr altLang="en-US">
                <a:solidFill>
                  <a:srgbClr val="323232"/>
                </a:solidFill>
              </a:rPr>
              <a:pPr/>
              <a:t>2016/12/9</a:t>
            </a:fld>
            <a:r>
              <a:rPr altLang="en-US">
                <a:solidFill>
                  <a:srgbClr val="323232"/>
                </a:solidFill>
              </a:rPr>
              <a:t>
            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altLang="en-US" dirty="0">
                <a:solidFill>
                  <a:srgbClr val="323232"/>
                </a:solidFill>
              </a:rPr>
              <a:t>
            </a:t>
            </a:r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altLang="en-US">
                <a:solidFill>
                  <a:srgbClr val="323232"/>
                </a:solidFill>
              </a:rPr>
              <a:t>
            </a:t>
            </a:r>
            <a:fld id="{FC749032-2A07-4AE8-BA90-74324CAE0C87}" type="slidenum">
              <a:rPr lang="en-US" altLang="zh-CN">
                <a:solidFill>
                  <a:srgbClr val="323232"/>
                </a:solidFill>
              </a:rPr>
              <a:pPr/>
              <a:t>‹#›</a:t>
            </a:fld>
            <a:r>
              <a:rPr altLang="en-US">
                <a:solidFill>
                  <a:srgbClr val="323232"/>
                </a:solidFill>
              </a:rPr>
              <a:t>
            </a:t>
            </a:r>
          </a:p>
        </p:txBody>
      </p:sp>
    </p:spTree>
    <p:extLst>
      <p:ext uri="{BB962C8B-B14F-4D97-AF65-F5344CB8AC3E}">
        <p14:creationId xmlns:p14="http://schemas.microsoft.com/office/powerpoint/2010/main" val="623477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altLang="en-US">
                <a:solidFill>
                  <a:srgbClr val="323232"/>
                </a:solidFill>
              </a:rPr>
              <a:pPr/>
              <a:t>2016/12/9</a:t>
            </a:fld>
            <a:endParaRPr altLang="en-US">
              <a:solidFill>
                <a:srgbClr val="323232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altLang="en-US">
              <a:solidFill>
                <a:srgbClr val="323232"/>
              </a:solidFill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en-US" altLang="zh-CN">
                <a:solidFill>
                  <a:srgbClr val="323232"/>
                </a:solidFill>
              </a:rPr>
              <a:pPr/>
              <a:t>‹#›</a:t>
            </a:fld>
            <a:endParaRPr altLang="en-US">
              <a:solidFill>
                <a:srgbClr val="32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169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 4"/>
          <p:cNvGrpSpPr/>
          <p:nvPr/>
        </p:nvGrpSpPr>
        <p:grpSpPr>
          <a:xfrm flipV="1">
            <a:off x="1189" y="0"/>
            <a:ext cx="9141620" cy="377952"/>
            <a:chOff x="-1" y="6480048"/>
            <a:chExt cx="12188827" cy="377952"/>
          </a:xfrm>
        </p:grpSpPr>
        <p:sp>
          <p:nvSpPr>
            <p:cNvPr id="6" name="矩形 5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altLang="en-US">
                <a:solidFill>
                  <a:srgbClr val="323232"/>
                </a:solidFill>
              </a:rPr>
              <a:pPr/>
              <a:t>2016/12/9</a:t>
            </a:fld>
            <a:endParaRPr altLang="en-US">
              <a:solidFill>
                <a:srgbClr val="323232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altLang="en-US">
              <a:solidFill>
                <a:srgbClr val="323232"/>
              </a:solidFill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en-US" altLang="zh-CN">
                <a:solidFill>
                  <a:srgbClr val="323232"/>
                </a:solidFill>
              </a:rPr>
              <a:pPr/>
              <a:t>‹#›</a:t>
            </a:fld>
            <a:endParaRPr altLang="en-US">
              <a:solidFill>
                <a:srgbClr val="32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592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/>
        </p:nvGrpSpPr>
        <p:grpSpPr>
          <a:xfrm flipV="1">
            <a:off x="1189" y="0"/>
            <a:ext cx="9141620" cy="377952"/>
            <a:chOff x="-1" y="6480048"/>
            <a:chExt cx="12188827" cy="377952"/>
          </a:xfrm>
        </p:grpSpPr>
        <p:sp>
          <p:nvSpPr>
            <p:cNvPr id="9" name="矩形 8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02986" y="2350008"/>
            <a:ext cx="3154680" cy="1993392"/>
          </a:xfrm>
        </p:spPr>
        <p:txBody>
          <a:bodyPr anchor="b">
            <a:normAutofit/>
          </a:bodyPr>
          <a:lstStyle>
            <a:lvl1pPr latinLnBrk="0">
              <a:defRPr lang="zh-CN" sz="2550" b="1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900" y="758952"/>
            <a:ext cx="4972050" cy="5330952"/>
          </a:xfrm>
        </p:spPr>
        <p:txBody>
          <a:bodyPr>
            <a:normAutofit/>
          </a:bodyPr>
          <a:lstStyle>
            <a:lvl1pPr latinLnBrk="0">
              <a:defRPr lang="zh-CN" sz="1500"/>
            </a:lvl1pPr>
            <a:lvl2pPr latinLnBrk="0">
              <a:defRPr lang="zh-CN" sz="1350"/>
            </a:lvl2pPr>
            <a:lvl3pPr latinLnBrk="0">
              <a:defRPr lang="zh-CN" sz="1200"/>
            </a:lvl3pPr>
            <a:lvl4pPr latinLnBrk="0">
              <a:defRPr lang="zh-CN" sz="1050"/>
            </a:lvl4pPr>
            <a:lvl5pPr latinLnBrk="0">
              <a:defRPr lang="zh-CN" sz="1050"/>
            </a:lvl5pPr>
            <a:lvl6pPr latinLnBrk="0">
              <a:defRPr lang="zh-CN" sz="1050"/>
            </a:lvl6pPr>
            <a:lvl7pPr latinLnBrk="0">
              <a:defRPr lang="zh-CN" sz="1050"/>
            </a:lvl7pPr>
            <a:lvl8pPr latinLnBrk="0">
              <a:defRPr lang="zh-CN" sz="1050"/>
            </a:lvl8pPr>
            <a:lvl9pPr latinLnBrk="0">
              <a:defRPr lang="zh-CN"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02986" y="4361688"/>
            <a:ext cx="3154680" cy="1728216"/>
          </a:xfrm>
        </p:spPr>
        <p:txBody>
          <a:bodyPr>
            <a:normAutofit/>
          </a:bodyPr>
          <a:lstStyle>
            <a:lvl1pPr marL="0" indent="0" latinLnBrk="0">
              <a:spcBef>
                <a:spcPts val="900"/>
              </a:spcBef>
              <a:buNone/>
              <a:defRPr lang="zh-CN" sz="1200"/>
            </a:lvl1pPr>
            <a:lvl2pPr marL="342900" indent="0" latinLnBrk="0">
              <a:buNone/>
              <a:defRPr lang="zh-CN" sz="900"/>
            </a:lvl2pPr>
            <a:lvl3pPr marL="685800" indent="0" latinLnBrk="0">
              <a:buNone/>
              <a:defRPr lang="zh-CN" sz="750"/>
            </a:lvl3pPr>
            <a:lvl4pPr marL="1028700" indent="0" latinLnBrk="0">
              <a:buNone/>
              <a:defRPr lang="zh-CN" sz="675"/>
            </a:lvl4pPr>
            <a:lvl5pPr marL="1371600" indent="0" latinLnBrk="0">
              <a:buNone/>
              <a:defRPr lang="zh-CN" sz="675"/>
            </a:lvl5pPr>
            <a:lvl6pPr marL="1714500" indent="0" latinLnBrk="0">
              <a:buNone/>
              <a:defRPr lang="zh-CN" sz="675"/>
            </a:lvl6pPr>
            <a:lvl7pPr marL="2057400" indent="0" latinLnBrk="0">
              <a:buNone/>
              <a:defRPr lang="zh-CN" sz="675"/>
            </a:lvl7pPr>
            <a:lvl8pPr marL="2400300" indent="0" latinLnBrk="0">
              <a:buNone/>
              <a:defRPr lang="zh-CN" sz="675"/>
            </a:lvl8pPr>
            <a:lvl9pPr marL="2743200" indent="0" latinLnBrk="0">
              <a:buNone/>
              <a:defRPr lang="zh-CN"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altLang="en-US">
                <a:solidFill>
                  <a:srgbClr val="323232"/>
                </a:solidFill>
              </a:rPr>
              <a:pPr/>
              <a:t>2016/12/9</a:t>
            </a:fld>
            <a:endParaRPr altLang="en-US">
              <a:solidFill>
                <a:srgbClr val="323232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altLang="en-US">
              <a:solidFill>
                <a:srgbClr val="323232"/>
              </a:solidFill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en-US" altLang="zh-CN">
                <a:solidFill>
                  <a:srgbClr val="323232"/>
                </a:solidFill>
              </a:rPr>
              <a:pPr/>
              <a:t>‹#›</a:t>
            </a:fld>
            <a:endParaRPr altLang="en-US">
              <a:solidFill>
                <a:srgbClr val="32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378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948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/>
        </p:nvGrpSpPr>
        <p:grpSpPr>
          <a:xfrm flipV="1">
            <a:off x="1189" y="0"/>
            <a:ext cx="9141620" cy="377952"/>
            <a:chOff x="-1" y="6480048"/>
            <a:chExt cx="12188827" cy="377952"/>
          </a:xfrm>
        </p:grpSpPr>
        <p:sp>
          <p:nvSpPr>
            <p:cNvPr id="9" name="矩形 8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02986" y="2350008"/>
            <a:ext cx="3154680" cy="1993392"/>
          </a:xfrm>
        </p:spPr>
        <p:txBody>
          <a:bodyPr anchor="b">
            <a:normAutofit/>
          </a:bodyPr>
          <a:lstStyle>
            <a:lvl1pPr latinLnBrk="0">
              <a:defRPr lang="zh-CN" sz="2550" b="1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13108" y="506104"/>
            <a:ext cx="5143502" cy="5843016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1500"/>
            </a:lvl1pPr>
            <a:lvl2pPr marL="342900" indent="0" latinLnBrk="0">
              <a:buNone/>
              <a:defRPr lang="zh-CN" sz="2100"/>
            </a:lvl2pPr>
            <a:lvl3pPr marL="685800" indent="0" latinLnBrk="0">
              <a:buNone/>
              <a:defRPr lang="zh-CN" sz="1800"/>
            </a:lvl3pPr>
            <a:lvl4pPr marL="1028700" indent="0" latinLnBrk="0">
              <a:buNone/>
              <a:defRPr lang="zh-CN" sz="1500"/>
            </a:lvl4pPr>
            <a:lvl5pPr marL="1371600" indent="0" latinLnBrk="0">
              <a:buNone/>
              <a:defRPr lang="zh-CN" sz="1500"/>
            </a:lvl5pPr>
            <a:lvl6pPr marL="1714500" indent="0" latinLnBrk="0">
              <a:buNone/>
              <a:defRPr lang="zh-CN" sz="1500"/>
            </a:lvl6pPr>
            <a:lvl7pPr marL="2057400" indent="0" latinLnBrk="0">
              <a:buNone/>
              <a:defRPr lang="zh-CN" sz="1500"/>
            </a:lvl7pPr>
            <a:lvl8pPr marL="2400300" indent="0" latinLnBrk="0">
              <a:buNone/>
              <a:defRPr lang="zh-CN" sz="1500"/>
            </a:lvl8pPr>
            <a:lvl9pPr marL="2743200" indent="0" latinLnBrk="0">
              <a:buNone/>
              <a:defRPr lang="zh-CN" sz="1500"/>
            </a:lvl9pPr>
          </a:lstStyle>
          <a:p>
            <a:r>
              <a:rPr lang="zh-CN" altLang="en-US" smtClean="0"/>
              <a:t>单击图标添加图片</a:t>
            </a:r>
            <a:endParaRPr 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02986" y="4361688"/>
            <a:ext cx="3154680" cy="1728216"/>
          </a:xfrm>
        </p:spPr>
        <p:txBody>
          <a:bodyPr>
            <a:normAutofit/>
          </a:bodyPr>
          <a:lstStyle>
            <a:lvl1pPr marL="0" indent="0" latinLnBrk="0">
              <a:spcBef>
                <a:spcPts val="900"/>
              </a:spcBef>
              <a:buNone/>
              <a:defRPr lang="zh-CN" sz="1200"/>
            </a:lvl1pPr>
            <a:lvl2pPr marL="342900" indent="0" latinLnBrk="0">
              <a:buNone/>
              <a:defRPr lang="zh-CN" sz="900"/>
            </a:lvl2pPr>
            <a:lvl3pPr marL="685800" indent="0" latinLnBrk="0">
              <a:buNone/>
              <a:defRPr lang="zh-CN" sz="750"/>
            </a:lvl3pPr>
            <a:lvl4pPr marL="1028700" indent="0" latinLnBrk="0">
              <a:buNone/>
              <a:defRPr lang="zh-CN" sz="675"/>
            </a:lvl4pPr>
            <a:lvl5pPr marL="1371600" indent="0" latinLnBrk="0">
              <a:buNone/>
              <a:defRPr lang="zh-CN" sz="675"/>
            </a:lvl5pPr>
            <a:lvl6pPr marL="1714500" indent="0" latinLnBrk="0">
              <a:buNone/>
              <a:defRPr lang="zh-CN" sz="675"/>
            </a:lvl6pPr>
            <a:lvl7pPr marL="2057400" indent="0" latinLnBrk="0">
              <a:buNone/>
              <a:defRPr lang="zh-CN" sz="675"/>
            </a:lvl7pPr>
            <a:lvl8pPr marL="2400300" indent="0" latinLnBrk="0">
              <a:buNone/>
              <a:defRPr lang="zh-CN" sz="675"/>
            </a:lvl8pPr>
            <a:lvl9pPr marL="2743200" indent="0" latinLnBrk="0">
              <a:buNone/>
              <a:defRPr lang="zh-CN"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altLang="en-US">
                <a:solidFill>
                  <a:srgbClr val="323232"/>
                </a:solidFill>
              </a:rPr>
              <a:pPr/>
              <a:t>2016/12/9</a:t>
            </a:fld>
            <a:endParaRPr altLang="en-US">
              <a:solidFill>
                <a:srgbClr val="323232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altLang="en-US">
              <a:solidFill>
                <a:srgbClr val="323232"/>
              </a:solidFill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en-US" altLang="zh-CN">
                <a:solidFill>
                  <a:srgbClr val="323232"/>
                </a:solidFill>
              </a:rPr>
              <a:pPr/>
              <a:t>‹#›</a:t>
            </a:fld>
            <a:endParaRPr altLang="en-US">
              <a:solidFill>
                <a:srgbClr val="32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780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 latinLnBrk="0">
              <a:defRPr lang="zh-CN"/>
            </a:lvl5pPr>
            <a:lvl6pPr latinLnBrk="0">
              <a:defRPr lang="zh-CN"/>
            </a:lvl6pPr>
            <a:lvl7pPr latinLnBrk="0">
              <a:defRPr lang="zh-CN"/>
            </a:lvl7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altLang="en-US">
                <a:solidFill>
                  <a:srgbClr val="323232"/>
                </a:solidFill>
              </a:rPr>
              <a:pPr/>
              <a:t>2016/12/9</a:t>
            </a:fld>
            <a:endParaRPr altLang="en-US">
              <a:solidFill>
                <a:srgbClr val="323232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altLang="en-US">
              <a:solidFill>
                <a:srgbClr val="323232"/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en-US" altLang="zh-CN">
                <a:solidFill>
                  <a:srgbClr val="323232"/>
                </a:solidFill>
              </a:rPr>
              <a:pPr/>
              <a:t>‹#›</a:t>
            </a:fld>
            <a:endParaRPr altLang="en-US">
              <a:solidFill>
                <a:srgbClr val="32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012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5897562"/>
          </a:xfrm>
        </p:spPr>
        <p:txBody>
          <a:bodyPr vert="eaVert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800725" cy="58975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altLang="en-US">
                <a:solidFill>
                  <a:srgbClr val="323232"/>
                </a:solidFill>
              </a:rPr>
              <a:pPr/>
              <a:t>2016/12/9</a:t>
            </a:fld>
            <a:endParaRPr altLang="en-US">
              <a:solidFill>
                <a:srgbClr val="323232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altLang="en-US">
              <a:solidFill>
                <a:srgbClr val="323232"/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en-US" altLang="zh-CN">
                <a:solidFill>
                  <a:srgbClr val="323232"/>
                </a:solidFill>
              </a:rPr>
              <a:pPr/>
              <a:t>‹#›</a:t>
            </a:fld>
            <a:endParaRPr altLang="en-US">
              <a:solidFill>
                <a:srgbClr val="32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060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231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758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023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349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192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12/9/2016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516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924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2399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  <a:alpha val="59000"/>
              </a:schemeClr>
            </a:gs>
            <a:gs pos="40000">
              <a:schemeClr val="accent1">
                <a:lumMod val="20000"/>
                <a:lumOff val="80000"/>
                <a:alpha val="66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0" y="6480048"/>
            <a:ext cx="9141620" cy="377952"/>
            <a:chOff x="-1" y="6480048"/>
            <a:chExt cx="12188827" cy="377952"/>
          </a:xfrm>
        </p:grpSpPr>
        <p:sp>
          <p:nvSpPr>
            <p:cNvPr id="7" name="矩形 6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005840" y="467360"/>
            <a:ext cx="713232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05840" y="1901953"/>
            <a:ext cx="7132320" cy="4127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  <a:p>
            <a:pPr lvl="2"/>
            <a:r>
              <a:rPr lang="zh-CN" dirty="0"/>
              <a:t>第三级</a:t>
            </a:r>
          </a:p>
          <a:p>
            <a:pPr lvl="3"/>
            <a:r>
              <a:rPr lang="zh-CN" dirty="0"/>
              <a:t>第四级</a:t>
            </a:r>
          </a:p>
          <a:p>
            <a:pPr lvl="4"/>
            <a:r>
              <a:rPr lang="zh-CN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656832" y="6601968"/>
            <a:ext cx="72009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675">
                <a:solidFill>
                  <a:schemeClr val="tx1"/>
                </a:solidFill>
              </a:defRPr>
            </a:lvl1pPr>
          </a:lstStyle>
          <a:p>
            <a:pPr defTabSz="914400"/>
            <a:fld id="{0B277187-C200-495F-A386-621319EADA8F}" type="datetimeFigureOut">
              <a:rPr altLang="en-US">
                <a:solidFill>
                  <a:srgbClr val="323232"/>
                </a:solidFill>
              </a:rPr>
              <a:pPr defTabSz="914400"/>
              <a:t>2016/12/9</a:t>
            </a:fld>
            <a:endParaRPr altLang="en-US">
              <a:solidFill>
                <a:srgbClr val="323232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05840" y="6601968"/>
            <a:ext cx="5369814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CN" sz="675">
                <a:solidFill>
                  <a:schemeClr val="tx1"/>
                </a:solidFill>
              </a:defRPr>
            </a:lvl1pPr>
          </a:lstStyle>
          <a:p>
            <a:pPr defTabSz="914400"/>
            <a:endParaRPr altLang="en-US">
              <a:solidFill>
                <a:srgbClr val="323232"/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658100" y="6601968"/>
            <a:ext cx="4800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675">
                <a:solidFill>
                  <a:schemeClr val="tx1"/>
                </a:solidFill>
              </a:defRPr>
            </a:lvl1pPr>
          </a:lstStyle>
          <a:p>
            <a:pPr defTabSz="914400"/>
            <a:fld id="{FC749032-2A07-4AE8-BA90-74324CAE0C87}" type="slidenum">
              <a:rPr lang="en-US" altLang="zh-CN">
                <a:solidFill>
                  <a:srgbClr val="323232"/>
                </a:solidFill>
              </a:rPr>
              <a:pPr defTabSz="914400"/>
              <a:t>‹#›</a:t>
            </a:fld>
            <a:endParaRPr altLang="en-US">
              <a:solidFill>
                <a:srgbClr val="32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060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lang="zh-CN" sz="2550" b="1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05740" indent="-171450" algn="l" defTabSz="685800" rtl="0" eaLnBrk="1" latinLnBrk="0" hangingPunct="1">
        <a:lnSpc>
          <a:spcPct val="90000"/>
        </a:lnSpc>
        <a:spcBef>
          <a:spcPts val="1350"/>
        </a:spcBef>
        <a:buSzPct val="100000"/>
        <a:buFont typeface="Arial" pitchFamily="34" charset="0"/>
        <a:buChar char="▪"/>
        <a:defRPr lang="zh-CN" sz="1500" kern="1200">
          <a:solidFill>
            <a:schemeClr val="tx1">
              <a:lumMod val="90000"/>
              <a:lumOff val="10000"/>
            </a:schemeClr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445770" indent="-171450" algn="l" defTabSz="685800" rtl="0" eaLnBrk="1" latinLnBrk="0" hangingPunct="1">
        <a:lnSpc>
          <a:spcPct val="90000"/>
        </a:lnSpc>
        <a:spcBef>
          <a:spcPts val="750"/>
        </a:spcBef>
        <a:buSzPct val="100000"/>
        <a:buFont typeface="Arial" pitchFamily="34" charset="0"/>
        <a:buChar char="▪"/>
        <a:defRPr lang="zh-CN" sz="1350" kern="1200">
          <a:solidFill>
            <a:schemeClr val="tx1">
              <a:lumMod val="90000"/>
              <a:lumOff val="10000"/>
            </a:schemeClr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685800" indent="-171450" algn="l" defTabSz="6858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lang="zh-CN" sz="1200" kern="1200">
          <a:solidFill>
            <a:schemeClr val="tx1">
              <a:lumMod val="90000"/>
              <a:lumOff val="10000"/>
            </a:schemeClr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925830" indent="-171450" algn="l" defTabSz="6858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lang="zh-CN" sz="1050" kern="1200">
          <a:solidFill>
            <a:schemeClr val="tx1">
              <a:lumMod val="90000"/>
              <a:lumOff val="10000"/>
            </a:schemeClr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165860" indent="-171450" algn="l" defTabSz="6858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lang="zh-CN" sz="1050" kern="1200">
          <a:solidFill>
            <a:schemeClr val="tx1">
              <a:lumMod val="90000"/>
              <a:lumOff val="10000"/>
            </a:schemeClr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1405890" indent="-171450" algn="l" defTabSz="6858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lang="zh-CN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indent="-171450" algn="l" defTabSz="6858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lang="zh-CN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85950" indent="-171450" algn="l" defTabSz="6858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lang="zh-CN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125980" indent="-171450" algn="l" defTabSz="6858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lang="zh-CN"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lang="zh-CN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lang="zh-CN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lang="zh-CN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lang="zh-CN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lang="zh-CN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lang="zh-CN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lang="zh-CN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lang="zh-CN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lang="zh-CN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294967295" orient="horz" pos="2160">
          <p15:clr>
            <a:srgbClr val="F26B43"/>
          </p15:clr>
        </p15:guide>
        <p15:guide id="4294967295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0.png"/><Relationship Id="rId3" Type="http://schemas.openxmlformats.org/officeDocument/2006/relationships/image" Target="../media/image190.png"/><Relationship Id="rId7" Type="http://schemas.openxmlformats.org/officeDocument/2006/relationships/image" Target="../media/image23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0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7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59834" y="2453270"/>
            <a:ext cx="712787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焦耳定律 </a:t>
            </a: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959834" y="960553"/>
            <a:ext cx="30019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第十八章 第４节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61031" y="3935194"/>
            <a:ext cx="4031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郑东</a:t>
            </a:r>
            <a:r>
              <a:rPr lang="zh-CN" altLang="en-US" sz="2400" b="1" dirty="0" smtClean="0"/>
              <a:t>新区豫兴中学   盛修福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499489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1093" y="556536"/>
            <a:ext cx="1723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进行试验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373487" y="691007"/>
            <a:ext cx="543060" cy="21040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3487" y="1139972"/>
            <a:ext cx="8590209" cy="5286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530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 smtClean="0">
                <a:latin typeface="Times New Roman" panose="02020603050405020304" pitchFamily="18" charset="0"/>
              </a:rPr>
              <a:t>       </a:t>
            </a:r>
            <a:r>
              <a:rPr lang="en-US" altLang="zh-CN" sz="2800" b="1" kern="1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 kern="1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zh-CN" sz="2800" b="1" kern="1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实验操作注意：</a:t>
            </a:r>
            <a:endParaRPr lang="en-US" altLang="zh-CN" sz="2800" b="1" kern="1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153035" algn="just">
              <a:lnSpc>
                <a:spcPct val="150000"/>
              </a:lnSpc>
              <a:spcAft>
                <a:spcPts val="0"/>
              </a:spcAft>
            </a:pPr>
            <a:endParaRPr lang="zh-CN" altLang="zh-CN" sz="100" b="1" kern="1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153035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400" b="1" kern="1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①按照电路图连接电路，滑动变阻器要“一上一下”接入电路，为了缩短实验时间可将滑动变阻器的阻值调小一点；</a:t>
            </a:r>
            <a:r>
              <a:rPr lang="zh-CN" altLang="en-US" sz="2800" b="1" kern="1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把测温纸紧贴在定值电阻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上。</a:t>
            </a:r>
            <a:endParaRPr lang="en-US" altLang="zh-CN" sz="2800" b="1" kern="100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153035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②接通电源</a:t>
            </a:r>
            <a:r>
              <a:rPr lang="en-US" altLang="zh-CN" sz="2800" b="1" kern="1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2min~3min</a:t>
            </a:r>
            <a:r>
              <a:rPr lang="zh-CN" altLang="en-US" sz="2800" b="1" kern="1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后再关闭电源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，记录观察</a:t>
            </a:r>
            <a:r>
              <a:rPr lang="zh-CN" altLang="en-US" sz="2800" b="1" kern="1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到的实验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现象并总结</a:t>
            </a:r>
            <a:r>
              <a:rPr lang="zh-CN" altLang="en-US" sz="2800" b="1" kern="1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得出实验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结论；</a:t>
            </a:r>
            <a:endParaRPr lang="en-US" altLang="zh-CN" sz="2800" b="1" kern="100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153035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③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</a:t>
            </a:r>
            <a:r>
              <a:rPr lang="zh-CN" altLang="en-US" sz="2800" b="1" kern="1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各小组成员分工合作，保证实验高效、快速的完成；</a:t>
            </a:r>
          </a:p>
        </p:txBody>
      </p:sp>
      <p:sp>
        <p:nvSpPr>
          <p:cNvPr id="6" name="Line 16"/>
          <p:cNvSpPr>
            <a:spLocks noChangeShapeType="1"/>
          </p:cNvSpPr>
          <p:nvPr/>
        </p:nvSpPr>
        <p:spPr bwMode="auto">
          <a:xfrm>
            <a:off x="5915404" y="2442968"/>
            <a:ext cx="0" cy="178593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7" name="Line 19"/>
          <p:cNvSpPr>
            <a:spLocks noChangeShapeType="1"/>
          </p:cNvSpPr>
          <p:nvPr/>
        </p:nvSpPr>
        <p:spPr bwMode="auto">
          <a:xfrm flipH="1">
            <a:off x="4142702" y="3319730"/>
            <a:ext cx="5048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8" name="Line 22"/>
          <p:cNvSpPr>
            <a:spLocks noChangeShapeType="1"/>
          </p:cNvSpPr>
          <p:nvPr/>
        </p:nvSpPr>
        <p:spPr bwMode="auto">
          <a:xfrm>
            <a:off x="4111542" y="4524934"/>
            <a:ext cx="7207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" name="Line 23"/>
          <p:cNvSpPr>
            <a:spLocks noChangeShapeType="1"/>
          </p:cNvSpPr>
          <p:nvPr/>
        </p:nvSpPr>
        <p:spPr bwMode="auto">
          <a:xfrm>
            <a:off x="4832267" y="4380472"/>
            <a:ext cx="0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1" name="Line 24"/>
          <p:cNvSpPr>
            <a:spLocks noChangeShapeType="1"/>
          </p:cNvSpPr>
          <p:nvPr/>
        </p:nvSpPr>
        <p:spPr bwMode="auto">
          <a:xfrm>
            <a:off x="4975142" y="4309034"/>
            <a:ext cx="0" cy="4318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2" name="Line 25"/>
          <p:cNvSpPr>
            <a:spLocks noChangeShapeType="1"/>
          </p:cNvSpPr>
          <p:nvPr/>
        </p:nvSpPr>
        <p:spPr bwMode="auto">
          <a:xfrm>
            <a:off x="4975142" y="4524934"/>
            <a:ext cx="433387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" name="Line 26"/>
          <p:cNvSpPr>
            <a:spLocks noChangeShapeType="1"/>
          </p:cNvSpPr>
          <p:nvPr/>
        </p:nvSpPr>
        <p:spPr bwMode="auto">
          <a:xfrm flipV="1">
            <a:off x="5408529" y="4309034"/>
            <a:ext cx="287338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4" name="Line 27"/>
          <p:cNvSpPr>
            <a:spLocks noChangeShapeType="1"/>
          </p:cNvSpPr>
          <p:nvPr/>
        </p:nvSpPr>
        <p:spPr bwMode="auto">
          <a:xfrm flipV="1">
            <a:off x="5695867" y="4523706"/>
            <a:ext cx="990803" cy="1228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5" name="Line 28"/>
          <p:cNvSpPr>
            <a:spLocks noChangeShapeType="1"/>
          </p:cNvSpPr>
          <p:nvPr/>
        </p:nvSpPr>
        <p:spPr bwMode="auto">
          <a:xfrm>
            <a:off x="6713631" y="3638601"/>
            <a:ext cx="1" cy="885105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047189" y="2681500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43953" y="3317564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4116222" y="3190347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5914609" y="2416398"/>
            <a:ext cx="800015" cy="99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1" name="Line 28"/>
          <p:cNvSpPr>
            <a:spLocks noChangeShapeType="1"/>
          </p:cNvSpPr>
          <p:nvPr/>
        </p:nvSpPr>
        <p:spPr bwMode="auto">
          <a:xfrm>
            <a:off x="6711831" y="2416398"/>
            <a:ext cx="1801" cy="1222203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2" name="Line 28"/>
          <p:cNvSpPr>
            <a:spLocks noChangeShapeType="1"/>
          </p:cNvSpPr>
          <p:nvPr/>
        </p:nvSpPr>
        <p:spPr bwMode="auto">
          <a:xfrm>
            <a:off x="5153139" y="2706524"/>
            <a:ext cx="2" cy="604767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3" name="Line 19"/>
          <p:cNvSpPr>
            <a:spLocks noChangeShapeType="1"/>
          </p:cNvSpPr>
          <p:nvPr/>
        </p:nvSpPr>
        <p:spPr bwMode="auto">
          <a:xfrm flipH="1" flipV="1">
            <a:off x="5320369" y="3314138"/>
            <a:ext cx="283133" cy="198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4" name="Line 19"/>
          <p:cNvSpPr>
            <a:spLocks noChangeShapeType="1"/>
          </p:cNvSpPr>
          <p:nvPr/>
        </p:nvSpPr>
        <p:spPr bwMode="auto">
          <a:xfrm flipH="1">
            <a:off x="6144473" y="3314138"/>
            <a:ext cx="567358" cy="559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" name="Line 19"/>
          <p:cNvSpPr>
            <a:spLocks noChangeShapeType="1"/>
          </p:cNvSpPr>
          <p:nvPr/>
        </p:nvSpPr>
        <p:spPr bwMode="auto">
          <a:xfrm flipH="1" flipV="1">
            <a:off x="4763921" y="3314137"/>
            <a:ext cx="567358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6" name="Line 28"/>
          <p:cNvSpPr>
            <a:spLocks noChangeShapeType="1"/>
          </p:cNvSpPr>
          <p:nvPr/>
        </p:nvSpPr>
        <p:spPr bwMode="auto">
          <a:xfrm flipH="1">
            <a:off x="2371444" y="3314137"/>
            <a:ext cx="2752" cy="121226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7" name="Line 27"/>
          <p:cNvSpPr>
            <a:spLocks noChangeShapeType="1"/>
          </p:cNvSpPr>
          <p:nvPr/>
        </p:nvSpPr>
        <p:spPr bwMode="auto">
          <a:xfrm flipV="1">
            <a:off x="2371443" y="4523706"/>
            <a:ext cx="1738652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8" name="Line 18"/>
          <p:cNvSpPr>
            <a:spLocks noChangeShapeType="1"/>
          </p:cNvSpPr>
          <p:nvPr/>
        </p:nvSpPr>
        <p:spPr bwMode="auto">
          <a:xfrm flipV="1">
            <a:off x="3668502" y="3319728"/>
            <a:ext cx="441593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9" name="Line 19"/>
          <p:cNvSpPr>
            <a:spLocks noChangeShapeType="1"/>
          </p:cNvSpPr>
          <p:nvPr/>
        </p:nvSpPr>
        <p:spPr bwMode="auto">
          <a:xfrm flipH="1">
            <a:off x="2384458" y="3319728"/>
            <a:ext cx="1307282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2933836" y="2681500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Rectangle 11"/>
          <p:cNvSpPr>
            <a:spLocks noChangeArrowheads="1"/>
          </p:cNvSpPr>
          <p:nvPr/>
        </p:nvSpPr>
        <p:spPr bwMode="auto">
          <a:xfrm>
            <a:off x="5496773" y="3190347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Line 18"/>
          <p:cNvSpPr>
            <a:spLocks noChangeShapeType="1"/>
          </p:cNvSpPr>
          <p:nvPr/>
        </p:nvSpPr>
        <p:spPr bwMode="auto">
          <a:xfrm>
            <a:off x="5160542" y="2703678"/>
            <a:ext cx="551960" cy="371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3" name="Rectangle 15"/>
          <p:cNvSpPr>
            <a:spLocks noChangeArrowheads="1"/>
          </p:cNvSpPr>
          <p:nvPr/>
        </p:nvSpPr>
        <p:spPr bwMode="auto">
          <a:xfrm>
            <a:off x="5590759" y="2631459"/>
            <a:ext cx="647700" cy="161381"/>
          </a:xfrm>
          <a:prstGeom prst="rect">
            <a:avLst/>
          </a:prstGeom>
          <a:solidFill>
            <a:srgbClr val="00B050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Rectangle 11"/>
          <p:cNvSpPr>
            <a:spLocks noChangeArrowheads="1"/>
          </p:cNvSpPr>
          <p:nvPr/>
        </p:nvSpPr>
        <p:spPr bwMode="auto">
          <a:xfrm>
            <a:off x="3003751" y="3194392"/>
            <a:ext cx="488347" cy="239489"/>
          </a:xfrm>
          <a:prstGeom prst="rect">
            <a:avLst/>
          </a:prstGeom>
          <a:solidFill>
            <a:srgbClr val="0070C0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071093" y="1695509"/>
            <a:ext cx="2464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实验电路图：</a:t>
            </a:r>
            <a:endParaRPr lang="zh-CN" altLang="en-US" sz="32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44988" y="3385639"/>
            <a:ext cx="1278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</a:rPr>
              <a:t>（干路）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153707" y="3668215"/>
            <a:ext cx="1278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</a:rPr>
              <a:t>（支路）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230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/>
      <p:bldP spid="18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4" grpId="0" animBg="1"/>
      <p:bldP spid="35" grpId="0"/>
      <p:bldP spid="4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54166" y="2354688"/>
            <a:ext cx="844210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结论</a:t>
            </a: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32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在电阻和通电时间相同的情况下，</a:t>
            </a:r>
            <a:r>
              <a:rPr lang="zh-CN" altLang="en-US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通过一个电阻的电流越大，这个电阻产生的热量越多。</a:t>
            </a:r>
          </a:p>
          <a:p>
            <a:endParaRPr lang="zh-CN" altLang="en-US" sz="32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4167" y="710097"/>
            <a:ext cx="83197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结论</a:t>
            </a: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在电流和通电时间相同的情况下，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电阻越大，这个电阻产生的热量越多。</a:t>
            </a:r>
            <a:endParaRPr lang="zh-CN" altLang="en-US" sz="32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4166" y="4416791"/>
            <a:ext cx="83197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结论</a:t>
            </a: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在电流和电阻相同的情况下，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通电时间越长，电阻产生的热量越多。</a:t>
            </a:r>
            <a:endParaRPr lang="zh-CN" altLang="en-US" sz="32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622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91594" y="920619"/>
            <a:ext cx="556496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</a:rPr>
              <a:t>　　</a:t>
            </a:r>
            <a:r>
              <a:rPr lang="zh-CN" altLang="en-US" sz="2800" b="1" dirty="0" smtClean="0">
                <a:solidFill>
                  <a:srgbClr val="64380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焦耳</a:t>
            </a:r>
            <a:r>
              <a:rPr lang="zh-CN" altLang="en-US" sz="2800" b="1" dirty="0">
                <a:solidFill>
                  <a:srgbClr val="64380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sz="2800" b="1" dirty="0">
                <a:solidFill>
                  <a:srgbClr val="64380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James Prescott Joule</a:t>
            </a:r>
            <a:r>
              <a:rPr lang="zh-CN" altLang="en-US" sz="2800" b="1" dirty="0">
                <a:solidFill>
                  <a:srgbClr val="64380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br>
              <a:rPr lang="zh-CN" altLang="en-US" sz="2800" b="1" dirty="0">
                <a:solidFill>
                  <a:srgbClr val="64380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en-US" sz="2800" b="1" dirty="0">
                <a:solidFill>
                  <a:srgbClr val="64380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1818—1889</a:t>
            </a:r>
            <a:r>
              <a:rPr lang="zh-CN" altLang="en-US" sz="2800" b="1" dirty="0">
                <a:solidFill>
                  <a:srgbClr val="64380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），英国</a:t>
            </a:r>
            <a:r>
              <a:rPr lang="zh-CN" altLang="en-US" sz="2800" b="1" dirty="0" smtClean="0">
                <a:solidFill>
                  <a:srgbClr val="64380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物理学家，一生致力于实验研究。用近 </a:t>
            </a:r>
            <a:r>
              <a:rPr lang="en-US" sz="2800" b="1" dirty="0">
                <a:solidFill>
                  <a:srgbClr val="64380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40 </a:t>
            </a:r>
            <a:r>
              <a:rPr lang="zh-CN" altLang="en-US" sz="2800" b="1" dirty="0">
                <a:solidFill>
                  <a:srgbClr val="64380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年的时间做了 </a:t>
            </a:r>
            <a:r>
              <a:rPr lang="en-US" sz="2800" b="1" dirty="0">
                <a:solidFill>
                  <a:srgbClr val="64380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400 </a:t>
            </a:r>
            <a:r>
              <a:rPr lang="zh-CN" altLang="en-US" sz="2800" b="1" dirty="0">
                <a:solidFill>
                  <a:srgbClr val="64380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多次</a:t>
            </a:r>
            <a:r>
              <a:rPr lang="zh-CN" altLang="en-US" sz="2800" b="1" dirty="0" smtClean="0">
                <a:solidFill>
                  <a:srgbClr val="64380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实验，研究热与功的关系，根据所测电流通过电阻放出的热量</a:t>
            </a:r>
            <a:r>
              <a:rPr lang="zh-CN" altLang="en-US" sz="2800" b="1" dirty="0">
                <a:solidFill>
                  <a:srgbClr val="64380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800" b="1" dirty="0" smtClean="0">
                <a:solidFill>
                  <a:srgbClr val="64380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提出焦耳定律。</a:t>
            </a:r>
            <a:endParaRPr lang="zh-CN" altLang="en-US" sz="2800" b="1" dirty="0">
              <a:solidFill>
                <a:srgbClr val="643808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7021179" y="4181609"/>
            <a:ext cx="1247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焦 耳</a:t>
            </a: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5"/>
          <a:stretch/>
        </p:blipFill>
        <p:spPr bwMode="auto">
          <a:xfrm>
            <a:off x="6227764" y="1341438"/>
            <a:ext cx="2478354" cy="265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五边形 5"/>
          <p:cNvSpPr/>
          <p:nvPr/>
        </p:nvSpPr>
        <p:spPr>
          <a:xfrm>
            <a:off x="0" y="1092391"/>
            <a:ext cx="1146218" cy="42081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53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" y="2705551"/>
            <a:ext cx="19060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焦耳定律</a:t>
            </a:r>
            <a:endParaRPr lang="zh-CN" altLang="en-US" sz="32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906073" y="363981"/>
            <a:ext cx="824248" cy="5254580"/>
          </a:xfrm>
          <a:prstGeom prst="leftBrace">
            <a:avLst>
              <a:gd name="adj1" fmla="val 64583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30321" y="363981"/>
            <a:ext cx="141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、内容：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30321" y="2430719"/>
            <a:ext cx="141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、公式：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30321" y="3622641"/>
            <a:ext cx="141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、意义：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30321" y="4814563"/>
            <a:ext cx="141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、单位：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59865" y="933352"/>
            <a:ext cx="668413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电流</a:t>
            </a: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通过导体产生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热量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跟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电流的二次方</a:t>
            </a: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成正比，跟导体的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电阻</a:t>
            </a: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成正比，跟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通电时间</a:t>
            </a: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成正比。</a:t>
            </a:r>
          </a:p>
        </p:txBody>
      </p:sp>
      <p:sp>
        <p:nvSpPr>
          <p:cNvPr id="9" name="矩形 8"/>
          <p:cNvSpPr/>
          <p:nvPr/>
        </p:nvSpPr>
        <p:spPr>
          <a:xfrm>
            <a:off x="4420398" y="2279853"/>
            <a:ext cx="1755609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 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</a:t>
            </a:r>
            <a:r>
              <a:rPr lang="en-US" altLang="zh-CN" sz="2800" b="1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 t</a:t>
            </a:r>
            <a:r>
              <a:rPr lang="en-US" altLang="zh-CN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cxnSp>
        <p:nvCxnSpPr>
          <p:cNvPr id="11" name="直接箭头连接符 10"/>
          <p:cNvCxnSpPr/>
          <p:nvPr/>
        </p:nvCxnSpPr>
        <p:spPr>
          <a:xfrm flipH="1">
            <a:off x="4636393" y="2887718"/>
            <a:ext cx="3" cy="92993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184988" y="3657791"/>
            <a:ext cx="9028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热量</a:t>
            </a:r>
            <a:endParaRPr lang="zh-CN" altLang="en-US" sz="2800" dirty="0"/>
          </a:p>
        </p:txBody>
      </p:sp>
      <p:sp>
        <p:nvSpPr>
          <p:cNvPr id="29" name="矩形 28"/>
          <p:cNvSpPr/>
          <p:nvPr/>
        </p:nvSpPr>
        <p:spPr>
          <a:xfrm>
            <a:off x="4970723" y="3666003"/>
            <a:ext cx="9028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电流</a:t>
            </a:r>
            <a:endParaRPr lang="zh-CN" altLang="en-US" sz="2800" dirty="0"/>
          </a:p>
        </p:txBody>
      </p:sp>
      <p:cxnSp>
        <p:nvCxnSpPr>
          <p:cNvPr id="30" name="直接箭头连接符 29"/>
          <p:cNvCxnSpPr/>
          <p:nvPr/>
        </p:nvCxnSpPr>
        <p:spPr>
          <a:xfrm>
            <a:off x="5708045" y="2855993"/>
            <a:ext cx="683958" cy="92016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5828581" y="3668398"/>
            <a:ext cx="9028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电阻</a:t>
            </a:r>
            <a:endParaRPr lang="zh-CN" altLang="en-US" sz="2800" dirty="0"/>
          </a:p>
        </p:txBody>
      </p:sp>
      <p:cxnSp>
        <p:nvCxnSpPr>
          <p:cNvPr id="33" name="直接箭头连接符 32"/>
          <p:cNvCxnSpPr/>
          <p:nvPr/>
        </p:nvCxnSpPr>
        <p:spPr>
          <a:xfrm>
            <a:off x="5973196" y="2804500"/>
            <a:ext cx="1290489" cy="97165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6737115" y="3657791"/>
            <a:ext cx="17042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通电时间</a:t>
            </a:r>
            <a:endParaRPr lang="zh-CN" altLang="en-US" sz="2800" dirty="0"/>
          </a:p>
        </p:txBody>
      </p:sp>
      <p:cxnSp>
        <p:nvCxnSpPr>
          <p:cNvPr id="42" name="直接箭头连接符 41"/>
          <p:cNvCxnSpPr/>
          <p:nvPr/>
        </p:nvCxnSpPr>
        <p:spPr>
          <a:xfrm flipH="1">
            <a:off x="5346685" y="2834457"/>
            <a:ext cx="86" cy="94169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/>
          <p:nvPr/>
        </p:nvCxnSpPr>
        <p:spPr>
          <a:xfrm>
            <a:off x="4627559" y="4157648"/>
            <a:ext cx="696" cy="67658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4420398" y="482016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cxnSp>
        <p:nvCxnSpPr>
          <p:cNvPr id="47" name="直接箭头连接符 46"/>
          <p:cNvCxnSpPr/>
          <p:nvPr/>
        </p:nvCxnSpPr>
        <p:spPr>
          <a:xfrm>
            <a:off x="5346685" y="4137977"/>
            <a:ext cx="696" cy="67658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5116101" y="481456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cxnSp>
        <p:nvCxnSpPr>
          <p:cNvPr id="49" name="直接箭头连接符 48"/>
          <p:cNvCxnSpPr/>
          <p:nvPr/>
        </p:nvCxnSpPr>
        <p:spPr>
          <a:xfrm>
            <a:off x="6486911" y="4153432"/>
            <a:ext cx="696" cy="67658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6251292" y="4814563"/>
            <a:ext cx="4716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cxnSp>
        <p:nvCxnSpPr>
          <p:cNvPr id="51" name="直接箭头连接符 50"/>
          <p:cNvCxnSpPr/>
          <p:nvPr/>
        </p:nvCxnSpPr>
        <p:spPr>
          <a:xfrm>
            <a:off x="7588554" y="4137977"/>
            <a:ext cx="696" cy="67658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7429788" y="4815004"/>
            <a:ext cx="3241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89397" y="2107554"/>
            <a:ext cx="9015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二、</a:t>
            </a:r>
            <a:endParaRPr lang="en-US" altLang="zh-CN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9398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8" grpId="0"/>
      <p:bldP spid="32" grpId="0"/>
      <p:bldP spid="35" grpId="0"/>
      <p:bldP spid="45" grpId="0"/>
      <p:bldP spid="48" grpId="0"/>
      <p:bldP spid="50" grpId="0"/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136284" y="3247779"/>
            <a:ext cx="544830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 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i="1" baseline="30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</a:p>
          <a:p>
            <a:pPr defTabSz="91440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2A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×10 </a:t>
            </a:r>
            <a:r>
              <a:rPr lang="en-US" sz="2800" b="1" dirty="0">
                <a:solidFill>
                  <a:srgbClr val="C00000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W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×300 s</a:t>
            </a:r>
          </a:p>
          <a:p>
            <a:pPr defTabSz="91440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= 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12000J 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624984" y="1073474"/>
            <a:ext cx="8029575" cy="1118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一根电阻丝接在 </a:t>
            </a:r>
            <a:r>
              <a:rPr lang="en-US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20 V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的电源两端，通过它的电流为</a:t>
            </a:r>
            <a:r>
              <a:rPr lang="en-US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2A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，求它在 </a:t>
            </a:r>
            <a:r>
              <a:rPr lang="en-US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5 min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内共产生多少热量？</a:t>
            </a:r>
            <a:endParaRPr lang="en-US" sz="28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416367" y="2544844"/>
            <a:ext cx="62228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解</a:t>
            </a:r>
            <a:r>
              <a:rPr 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endParaRPr lang="zh-CN" altLang="en-US" sz="28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24984" y="388691"/>
            <a:ext cx="160813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例题</a:t>
            </a:r>
            <a:r>
              <a:rPr lang="en-US" altLang="zh-CN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sz="32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2245822" y="2338144"/>
            <a:ext cx="4643437" cy="954088"/>
            <a:chOff x="2132" y="3702"/>
            <a:chExt cx="2925" cy="601"/>
          </a:xfrm>
        </p:grpSpPr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2132" y="3838"/>
              <a:ext cx="2925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en-US" sz="2800" b="1" i="1" kern="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b="1" i="1" kern="0" dirty="0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2800" b="1" kern="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zh-CN" altLang="en-US" sz="2800" b="1" kern="0" dirty="0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　   </a:t>
              </a:r>
              <a:r>
                <a:rPr lang="en-US" altLang="zh-CN" sz="2800" b="1" kern="0" dirty="0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=</a:t>
              </a:r>
              <a:r>
                <a:rPr lang="zh-CN" altLang="en-US" sz="2800" b="1" kern="0" dirty="0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　　　</a:t>
              </a:r>
              <a:r>
                <a:rPr lang="en-US" altLang="zh-CN" sz="2800" b="1" kern="0" dirty="0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=</a:t>
              </a:r>
              <a:r>
                <a:rPr lang="zh-CN" altLang="en-US" sz="2800" b="1" kern="0" dirty="0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2800" b="1" kern="0" dirty="0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10 Ω</a:t>
              </a: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2517" y="3702"/>
              <a:ext cx="278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en-US" altLang="zh-CN" sz="2800" b="1" i="1" kern="0" dirty="0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U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en-US" altLang="zh-CN" sz="2800" b="1" i="1" kern="0" dirty="0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R</a:t>
              </a:r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>
              <a:off x="2517" y="3997"/>
              <a:ext cx="273" cy="0"/>
            </a:xfrm>
            <a:prstGeom prst="line">
              <a:avLst/>
            </a:prstGeom>
            <a:noFill/>
            <a:ln w="127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2000" kern="0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3077" y="3702"/>
              <a:ext cx="580" cy="6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en-US" altLang="zh-CN" sz="2800" b="1" kern="0" dirty="0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20 V</a:t>
              </a:r>
            </a:p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en-US" altLang="zh-CN" sz="2800" b="1" kern="0" dirty="0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sz="2800" b="1" kern="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" name="Line 14"/>
            <p:cNvSpPr>
              <a:spLocks noChangeShapeType="1"/>
            </p:cNvSpPr>
            <p:nvPr/>
          </p:nvSpPr>
          <p:spPr bwMode="auto">
            <a:xfrm>
              <a:off x="3056" y="3997"/>
              <a:ext cx="572" cy="0"/>
            </a:xfrm>
            <a:prstGeom prst="line">
              <a:avLst/>
            </a:prstGeom>
            <a:noFill/>
            <a:ln w="127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2000" kern="0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89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624984" y="1073474"/>
            <a:ext cx="8274317" cy="1118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某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电炉正常工作时通过它的电流</a:t>
            </a:r>
            <a:r>
              <a:rPr lang="en-US" altLang="zh-CN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4A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，通电</a:t>
            </a:r>
            <a:r>
              <a:rPr lang="en-US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10s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产生的热量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8×10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J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那么这个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电炉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的电阻是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多少？ 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24984" y="388691"/>
            <a:ext cx="160813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例题</a:t>
            </a:r>
            <a:r>
              <a:rPr lang="en-US" altLang="zh-CN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sz="32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 Box 5"/>
              <p:cNvSpPr txBox="1">
                <a:spLocks noChangeArrowheads="1"/>
              </p:cNvSpPr>
              <p:nvPr/>
            </p:nvSpPr>
            <p:spPr bwMode="auto">
              <a:xfrm>
                <a:off x="2233117" y="2407647"/>
                <a:ext cx="5448300" cy="21359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400" eaLnBrk="1" fontAlgn="base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3200" b="1" dirty="0" smtClean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cs typeface="Times New Roman" panose="02020603050405020304" pitchFamily="18" charset="0"/>
                  </a:rPr>
                  <a:t>由  </a:t>
                </a:r>
                <a:r>
                  <a:rPr lang="en-US" sz="3200" b="1" i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 </a:t>
                </a:r>
                <a:r>
                  <a:rPr lang="en-US" sz="32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US" sz="3200" b="1" i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3200" b="1" i="1" baseline="30000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3200" b="1" i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Rt </a:t>
                </a:r>
                <a:r>
                  <a:rPr lang="zh-CN" altLang="en-US" sz="3200" b="1" dirty="0" smtClean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cs typeface="Times New Roman" panose="02020603050405020304" pitchFamily="18" charset="0"/>
                  </a:rPr>
                  <a:t>变形得：</a:t>
                </a:r>
                <a:endParaRPr lang="en-US" altLang="zh-CN" sz="32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endParaRPr>
              </a:p>
              <a:p>
                <a:pPr defTabSz="914400" eaLnBrk="1" fontAlgn="base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sz="2800" b="1" i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b="1" i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 b="1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Q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 b="1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n-US" altLang="zh-CN" sz="3200" b="1" i="1" baseline="30000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3200" b="1" i="1" baseline="30000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sz="3200" b="1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t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C00000"/>
                            </a:solidFill>
                            <a:latin typeface="华文楷体" panose="02010600040101010101" pitchFamily="2" charset="-122"/>
                            <a:ea typeface="华文楷体" panose="0201060004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n-US" altLang="zh-CN" sz="3200" b="1" baseline="30000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C00000"/>
                            </a:solidFill>
                            <a:latin typeface="华文楷体" panose="02010600040101010101" pitchFamily="2" charset="-122"/>
                            <a:ea typeface="华文楷体" panose="02010600040101010101" pitchFamily="2" charset="-122"/>
                            <a:cs typeface="Times New Roman" panose="02020603050405020304" pitchFamily="18" charset="0"/>
                          </a:rPr>
                          <m:t>J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  <m:r>
                          <a:rPr lang="en-US" altLang="zh-CN" sz="3200" b="1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²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×10 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=50 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W</a:t>
                </a:r>
                <a:endParaRPr lang="en-US" altLang="zh-CN" sz="3200" b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33117" y="2407647"/>
                <a:ext cx="5448300" cy="2135969"/>
              </a:xfrm>
              <a:prstGeom prst="rect">
                <a:avLst/>
              </a:prstGeom>
              <a:blipFill rotWithShape="0">
                <a:blip r:embed="rId2"/>
                <a:stretch>
                  <a:fillRect l="-279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1429050" y="2634996"/>
            <a:ext cx="62228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解</a:t>
            </a:r>
            <a:r>
              <a:rPr 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endParaRPr lang="zh-CN" altLang="en-US" sz="28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488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63638" y="733478"/>
            <a:ext cx="8152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</a:t>
            </a:r>
            <a:r>
              <a:rPr lang="zh-CN" altLang="en-US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电热的利用和防止电热带来的危害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50006" y="1892062"/>
            <a:ext cx="4108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生活中电热的利用：</a:t>
            </a:r>
            <a:endParaRPr lang="zh-CN" altLang="en-US" sz="28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0" y="1964913"/>
            <a:ext cx="850006" cy="37751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636" y="3076598"/>
            <a:ext cx="2632665" cy="19744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758" y="2927534"/>
            <a:ext cx="2134047" cy="2272628"/>
          </a:xfrm>
          <a:prstGeom prst="rect">
            <a:avLst/>
          </a:prstGeom>
        </p:spPr>
      </p:pic>
      <p:pic>
        <p:nvPicPr>
          <p:cNvPr id="10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262" y="2927534"/>
            <a:ext cx="2641702" cy="2159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122346" y="5308209"/>
            <a:ext cx="88349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　</a:t>
            </a:r>
            <a:r>
              <a:rPr lang="zh-CN" altLang="en-US" dirty="0" smtClean="0"/>
              <a:t>     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电热器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的优点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:  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清洁卫生，没有环境污染，热效率高，还可以方便地控制和调节温度。</a:t>
            </a:r>
          </a:p>
        </p:txBody>
      </p:sp>
    </p:spTree>
    <p:extLst>
      <p:ext uri="{BB962C8B-B14F-4D97-AF65-F5344CB8AC3E}">
        <p14:creationId xmlns:p14="http://schemas.microsoft.com/office/powerpoint/2010/main" val="100215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86524" y="709092"/>
            <a:ext cx="8152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</a:t>
            </a:r>
            <a:r>
              <a:rPr lang="zh-CN" altLang="en-US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电热的利用和防止电热带来的危害</a:t>
            </a:r>
          </a:p>
        </p:txBody>
      </p:sp>
      <p:sp>
        <p:nvSpPr>
          <p:cNvPr id="4" name="五边形 3"/>
          <p:cNvSpPr/>
          <p:nvPr/>
        </p:nvSpPr>
        <p:spPr>
          <a:xfrm>
            <a:off x="0" y="1964913"/>
            <a:ext cx="850006" cy="37751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0006" y="1917820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防止电热带来的危害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688" y="2811626"/>
            <a:ext cx="2533980" cy="25121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78" y="3384276"/>
            <a:ext cx="2451437" cy="25433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352" y="2811626"/>
            <a:ext cx="2982632" cy="246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17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970767" y="398103"/>
            <a:ext cx="12282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</a:rPr>
              <a:t>小结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7585" y="1861284"/>
            <a:ext cx="4790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本节课中你学到了什么？</a:t>
            </a:r>
            <a:endParaRPr lang="zh-CN" altLang="en-US" sz="32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0" y="1964913"/>
            <a:ext cx="850006" cy="37751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8750" y="994164"/>
            <a:ext cx="8506496" cy="5221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、电流的热效应</a:t>
            </a:r>
          </a:p>
          <a:p>
            <a:pPr>
              <a:lnSpc>
                <a:spcPts val="4000"/>
              </a:lnSpc>
            </a:pP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定义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：电流通过导体时，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电能转化成内能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，这种现象叫做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电流的热效应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  <a:p>
            <a:pPr>
              <a:lnSpc>
                <a:spcPts val="4000"/>
              </a:lnSpc>
            </a:pP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二</a:t>
            </a: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、焦耳定律</a:t>
            </a:r>
          </a:p>
          <a:p>
            <a:pPr>
              <a:lnSpc>
                <a:spcPts val="4000"/>
              </a:lnSpc>
            </a:pP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表述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：电流通过导体产生的热量跟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电流的二次方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成正比，跟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导体电阻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成正比，跟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通电时间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成正比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公式：</a:t>
            </a:r>
            <a:r>
              <a:rPr lang="en-US" altLang="zh-CN" sz="2800" b="1" i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Q  </a:t>
            </a:r>
            <a:r>
              <a:rPr lang="en-US" altLang="zh-CN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I </a:t>
            </a:r>
            <a:r>
              <a:rPr lang="en-US" altLang="zh-CN" sz="2800" b="1" baseline="30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 </a:t>
            </a:r>
            <a:r>
              <a:rPr lang="en-US" altLang="zh-CN" sz="2800" b="1" i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R t 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</a:t>
            </a: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、电热的利用和防止</a:t>
            </a:r>
          </a:p>
          <a:p>
            <a:pPr>
              <a:lnSpc>
                <a:spcPts val="4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．利用：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电暖气、电烤箱、电熨斗。</a:t>
            </a:r>
          </a:p>
          <a:p>
            <a:pPr>
              <a:lnSpc>
                <a:spcPts val="4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．防止：</a:t>
            </a: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隔热涂层、散热扇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08161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566" y="1887272"/>
            <a:ext cx="5238750" cy="34956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9398" y="386366"/>
            <a:ext cx="8319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思考：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电熨斗通电一段时间后变得发烫，而连接电熨斗的导线却不怎么热，这是因为什么？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1065" y="5560414"/>
            <a:ext cx="8319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这是因为导线的电阻要远小于电熨斗电热丝的电阻。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879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03809" y="579550"/>
            <a:ext cx="25242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</a:rPr>
              <a:t>《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学习目标</a:t>
            </a:r>
            <a:r>
              <a:rPr lang="en-US" altLang="zh-CN" sz="3200" b="1" dirty="0" smtClean="0">
                <a:solidFill>
                  <a:srgbClr val="C00000"/>
                </a:solidFill>
              </a:rPr>
              <a:t>》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9092" y="1339403"/>
            <a:ext cx="84614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n-ea"/>
              </a:rPr>
              <a:t>   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）通过列举生活中的用电器通电后都有热现象产生的实例，能准确概述出电流的热效应。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9091" y="4339654"/>
            <a:ext cx="84614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n-ea"/>
              </a:rPr>
              <a:t>   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）通过自主学习焦耳定律的有关内容，会应用焦耳定律公式进行计算。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091" y="2789034"/>
            <a:ext cx="84614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n-ea"/>
              </a:rPr>
              <a:t>   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）通过活动体验，猜想电流通过导体时产生热量的多少跟什么因素有关，会设计实验并进行探究。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380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18750" y="994164"/>
            <a:ext cx="8506496" cy="5221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、电流的热效应</a:t>
            </a:r>
          </a:p>
          <a:p>
            <a:pPr>
              <a:lnSpc>
                <a:spcPts val="4000"/>
              </a:lnSpc>
            </a:pP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定义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：电流通过导体时，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电能转化成内能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，这种现象叫做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电流的热效应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  <a:p>
            <a:pPr>
              <a:lnSpc>
                <a:spcPts val="4000"/>
              </a:lnSpc>
            </a:pP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二</a:t>
            </a: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、焦耳定律</a:t>
            </a:r>
          </a:p>
          <a:p>
            <a:pPr>
              <a:lnSpc>
                <a:spcPts val="4000"/>
              </a:lnSpc>
            </a:pP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表述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：电流通过导体产生的热量跟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电流的二次方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成正比，跟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导体电阻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成正比，跟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通电时间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成正比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公式：</a:t>
            </a:r>
            <a:r>
              <a:rPr lang="en-US" altLang="zh-CN" sz="2800" b="1" i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Q  </a:t>
            </a:r>
            <a:r>
              <a:rPr lang="en-US" altLang="zh-CN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I </a:t>
            </a:r>
            <a:r>
              <a:rPr lang="en-US" altLang="zh-CN" sz="2800" b="1" baseline="30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 </a:t>
            </a:r>
            <a:r>
              <a:rPr lang="en-US" altLang="zh-CN" sz="2800" b="1" i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R t 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</a:t>
            </a: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、电热的利用和防止</a:t>
            </a:r>
          </a:p>
          <a:p>
            <a:pPr>
              <a:lnSpc>
                <a:spcPts val="4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．利用：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电暖气、电烤箱、电熨斗。</a:t>
            </a:r>
          </a:p>
          <a:p>
            <a:pPr>
              <a:lnSpc>
                <a:spcPts val="4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．防止：</a:t>
            </a: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隔热涂层、散热扇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3957888" y="320830"/>
            <a:ext cx="12282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+mn-ea"/>
              </a:rPr>
              <a:t> </a:t>
            </a:r>
            <a:r>
              <a:rPr lang="zh-CN" altLang="en-US" sz="3600" b="1" dirty="0">
                <a:solidFill>
                  <a:srgbClr val="C00000"/>
                </a:solidFill>
                <a:latin typeface="+mn-ea"/>
              </a:rPr>
              <a:t>小结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65391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05042" y="410980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zh-CN" altLang="en-US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三、电热与电功的关系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04225" y="1281291"/>
            <a:ext cx="8602947" cy="3065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像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电阻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丝、电炉这种，通电时它把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消耗的电能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全部转化为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电热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我们称之为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纯电阻电路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。即：</a:t>
            </a:r>
            <a:endParaRPr lang="zh-CN" altLang="en-US" sz="28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defTabSz="91440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sz="2800" b="1" i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Q</a:t>
            </a:r>
            <a:r>
              <a:rPr 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= </a:t>
            </a:r>
            <a:r>
              <a:rPr lang="en-US" sz="2800" b="1" i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W</a:t>
            </a:r>
            <a:r>
              <a:rPr 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= </a:t>
            </a:r>
            <a:r>
              <a:rPr lang="en-US" sz="2800" b="1" i="1" dirty="0" err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UIt</a:t>
            </a:r>
            <a:r>
              <a:rPr 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kumimoji="1" lang="en-US" altLang="zh-CN" sz="2800" b="1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U=IR</a:t>
            </a:r>
            <a:endParaRPr lang="en-US" sz="2800" b="1" i="1" dirty="0" smtClean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　就得到</a:t>
            </a:r>
            <a:r>
              <a:rPr lang="en-US" altLang="zh-CN" sz="2800" b="1" i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Q  </a:t>
            </a:r>
            <a:r>
              <a:rPr lang="en-US" altLang="zh-CN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2800" b="1" baseline="30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 </a:t>
            </a:r>
            <a:r>
              <a:rPr lang="en-US" altLang="zh-CN" sz="2800" b="1" i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R t </a:t>
            </a:r>
            <a:endParaRPr lang="en-US" altLang="zh-CN" sz="2800" b="1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如：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电暖器，电饭锅，电熨斗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等。</a:t>
            </a:r>
            <a:endParaRPr lang="zh-CN" altLang="en-US" sz="28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6202" y="4570726"/>
            <a:ext cx="8946864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2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、但像电风扇这种，它工作时</a:t>
            </a:r>
            <a:r>
              <a:rPr kumimoji="1"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把</a:t>
            </a:r>
            <a:r>
              <a:rPr kumimoji="1"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消耗的电能主要转化为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电机的机械能</a:t>
            </a:r>
            <a:r>
              <a:rPr kumimoji="1"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我们称之为非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纯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电阻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电路。</a:t>
            </a:r>
            <a:r>
              <a:rPr kumimoji="1"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此时：</a:t>
            </a:r>
            <a:endParaRPr kumimoji="1"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615649" y="5661794"/>
            <a:ext cx="412797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i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W(=</a:t>
            </a:r>
            <a:r>
              <a:rPr kumimoji="1" lang="en-US" altLang="zh-CN" sz="2800" b="1" i="1" dirty="0" err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UIt</a:t>
            </a:r>
            <a:r>
              <a:rPr kumimoji="1" lang="en-US" altLang="zh-CN" sz="2800" b="1" i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 </a:t>
            </a:r>
            <a:r>
              <a:rPr kumimoji="1" lang="zh-CN" altLang="en-US" sz="2800" b="1" i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＞ </a:t>
            </a:r>
            <a:r>
              <a:rPr kumimoji="1" lang="en-US" altLang="zh-CN" sz="2800" b="1" i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Q(</a:t>
            </a:r>
            <a:r>
              <a:rPr kumimoji="1" lang="en-US" altLang="zh-CN" sz="2800" b="1" i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1" lang="en-US" altLang="zh-CN" sz="2800" b="1" i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I²Rt </a:t>
            </a:r>
            <a:r>
              <a:rPr kumimoji="1" lang="en-US" altLang="zh-CN" sz="2800" b="1" i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50733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72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ChangeArrowheads="1"/>
          </p:cNvSpPr>
          <p:nvPr/>
        </p:nvSpPr>
        <p:spPr bwMode="auto">
          <a:xfrm>
            <a:off x="431800" y="749300"/>
            <a:ext cx="66515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实验</a:t>
            </a:r>
            <a:r>
              <a:rPr 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：研究电热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与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通电时间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关系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749449"/>
              </p:ext>
            </p:extLst>
          </p:nvPr>
        </p:nvGraphicFramePr>
        <p:xfrm>
          <a:off x="1609858" y="2015185"/>
          <a:ext cx="6168981" cy="2416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1675"/>
                <a:gridCol w="1790163"/>
                <a:gridCol w="1107583"/>
                <a:gridCol w="1159098"/>
                <a:gridCol w="1120462"/>
              </a:tblGrid>
              <a:tr h="457559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次数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rgbClr val="C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通电时间</a:t>
                      </a:r>
                      <a:r>
                        <a:rPr lang="en-US" altLang="zh-CN" sz="2800" b="1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zh-CN" altLang="en-US" sz="2800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电流</a:t>
                      </a:r>
                      <a:r>
                        <a:rPr lang="en-US" altLang="zh-CN" sz="28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电阻</a:t>
                      </a:r>
                      <a:r>
                        <a:rPr lang="en-US" altLang="zh-CN" sz="28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800" i="1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T</a:t>
                      </a:r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示数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6327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327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327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136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406041" y="1590385"/>
            <a:ext cx="8454623" cy="3065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像</a:t>
            </a: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电阻丝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这种，电流通过它时将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消耗的电能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全部转化为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电热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。即：</a:t>
            </a:r>
            <a:endParaRPr lang="zh-CN" altLang="en-US" sz="28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defTabSz="91440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sz="2800" b="1" i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Q</a:t>
            </a:r>
            <a:r>
              <a:rPr 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= </a:t>
            </a:r>
            <a:r>
              <a:rPr lang="en-US" sz="2800" b="1" i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W</a:t>
            </a:r>
            <a:r>
              <a:rPr 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= </a:t>
            </a:r>
            <a:r>
              <a:rPr lang="en-US" sz="2800" b="1" i="1" dirty="0" err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UIt</a:t>
            </a:r>
            <a:r>
              <a:rPr 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kumimoji="1" lang="en-US" altLang="zh-CN" sz="2800" b="1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U=IR</a:t>
            </a:r>
            <a:endParaRPr lang="en-US" sz="2800" b="1" i="1" dirty="0" smtClean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　就得到</a:t>
            </a:r>
            <a:r>
              <a:rPr lang="en-US" altLang="zh-CN" sz="2800" b="1" i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Q  </a:t>
            </a:r>
            <a:r>
              <a:rPr lang="en-US" altLang="zh-CN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2800" b="1" baseline="30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 </a:t>
            </a:r>
            <a:r>
              <a:rPr lang="en-US" altLang="zh-CN" sz="2800" b="1" i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R t </a:t>
            </a:r>
            <a:endParaRPr lang="en-US" altLang="zh-CN" sz="2800" b="1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如：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电暖器，电饭锅，电炉子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等。</a:t>
            </a:r>
            <a:endParaRPr lang="zh-CN" altLang="en-US" sz="28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7563" y="691828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纯电阻电路</a:t>
            </a:r>
          </a:p>
        </p:txBody>
      </p:sp>
      <p:sp>
        <p:nvSpPr>
          <p:cNvPr id="5" name="五边形 4"/>
          <p:cNvSpPr/>
          <p:nvPr/>
        </p:nvSpPr>
        <p:spPr>
          <a:xfrm>
            <a:off x="0" y="772732"/>
            <a:ext cx="1017431" cy="484525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71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226437" y="2476306"/>
            <a:ext cx="54483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）消耗的电能：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8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UIt</a:t>
            </a:r>
            <a:endParaRPr lang="en-US" altLang="zh-CN" sz="2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440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=220V×3A×3600 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  <a:p>
            <a:pPr defTabSz="91440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= 2.376×10</a:t>
            </a:r>
            <a:r>
              <a:rPr lang="en-US" altLang="zh-CN" sz="2800" b="1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 </a:t>
            </a:r>
          </a:p>
          <a:p>
            <a:pPr defTabSz="91440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）产生的热量：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 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i="1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</a:p>
          <a:p>
            <a:pPr defTabSz="91440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3A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sz="2800" b="1" dirty="0" smtClean="0">
                <a:solidFill>
                  <a:srgbClr val="C00000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W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×3600 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  <a:p>
            <a:pPr defTabSz="91440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3.24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×10</a:t>
            </a:r>
            <a:r>
              <a:rPr lang="en-US" altLang="zh-CN" sz="2800" b="1" baseline="30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 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447447" y="973466"/>
            <a:ext cx="8346549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有一电风扇其内电阻为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10Ω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，其正常工作的电压为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220V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，工作时的电流是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3A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，求其正常工作一小时消耗了多少电能和产生了多少热量？</a:t>
            </a:r>
            <a:endParaRPr lang="en-US" sz="2800" b="1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480346" y="2592320"/>
            <a:ext cx="6848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解</a:t>
            </a:r>
            <a:r>
              <a:rPr 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endParaRPr lang="zh-CN" altLang="en-US" sz="32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24984" y="388691"/>
            <a:ext cx="119776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例题</a:t>
            </a:r>
            <a:r>
              <a:rPr lang="en-US" altLang="zh-CN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2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91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406041" y="1590385"/>
            <a:ext cx="8454623" cy="177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kumimoji="1"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像</a:t>
            </a:r>
            <a:r>
              <a:rPr kumimoji="1"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电风扇这种，它把</a:t>
            </a:r>
            <a:r>
              <a:rPr kumimoji="1"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消耗的电能主要转化为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电机的机械能</a:t>
            </a:r>
            <a:r>
              <a:rPr kumimoji="1"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，只有少部分电能转化为电热。此时</a:t>
            </a:r>
          </a:p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28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7563" y="691828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非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纯</a:t>
            </a:r>
            <a:r>
              <a:rPr lang="zh-CN" altLang="en-US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电阻电路</a:t>
            </a:r>
          </a:p>
        </p:txBody>
      </p:sp>
      <p:sp>
        <p:nvSpPr>
          <p:cNvPr id="5" name="五边形 4"/>
          <p:cNvSpPr/>
          <p:nvPr/>
        </p:nvSpPr>
        <p:spPr>
          <a:xfrm>
            <a:off x="0" y="772732"/>
            <a:ext cx="1017431" cy="484525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198233" y="3092184"/>
            <a:ext cx="412797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i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W(=</a:t>
            </a:r>
            <a:r>
              <a:rPr kumimoji="1" lang="en-US" altLang="zh-CN" sz="2800" b="1" i="1" dirty="0" err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UIt</a:t>
            </a:r>
            <a:r>
              <a:rPr kumimoji="1" lang="en-US" altLang="zh-CN" sz="2800" b="1" i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 </a:t>
            </a:r>
            <a:r>
              <a:rPr kumimoji="1" lang="zh-CN" altLang="en-US" sz="2800" b="1" i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＞ </a:t>
            </a:r>
            <a:r>
              <a:rPr kumimoji="1" lang="en-US" altLang="zh-CN" sz="2800" b="1" i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Q(</a:t>
            </a:r>
            <a:r>
              <a:rPr kumimoji="1" lang="en-US" altLang="zh-CN" sz="2800" b="1" i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kumimoji="1" lang="en-US" altLang="zh-CN" sz="2800" b="1" i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I²Rt </a:t>
            </a:r>
            <a:r>
              <a:rPr kumimoji="1" lang="en-US" altLang="zh-CN" sz="2800" b="1" i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17431" y="3902298"/>
            <a:ext cx="4633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此时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欧姆定律也不再适用；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08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8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6217" y="612643"/>
            <a:ext cx="7740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实验：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探究电热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en-US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、</a:t>
            </a:r>
            <a:r>
              <a:rPr lang="zh-CN" altLang="en-US" sz="3600" b="1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en-US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的关系</a:t>
            </a:r>
            <a:r>
              <a:rPr lang="en-US" altLang="zh-CN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 </a:t>
            </a:r>
          </a:p>
          <a:p>
            <a:endParaRPr lang="zh-CN" altLang="en-US" sz="36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725400"/>
            <a:ext cx="1146218" cy="42081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65031" y="1664119"/>
            <a:ext cx="1723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设计实验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167425" y="1798590"/>
            <a:ext cx="543060" cy="21040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447" y="2460786"/>
            <a:ext cx="43027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、探究</a:t>
            </a: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电热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关系：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0447" y="3658621"/>
            <a:ext cx="4432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、探究电热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的关系：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0485" y="4829655"/>
            <a:ext cx="4342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、探究电热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的关系：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053341" y="2716516"/>
            <a:ext cx="23697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909786" y="2623900"/>
            <a:ext cx="656824" cy="18523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5125790" y="3902299"/>
            <a:ext cx="3425782" cy="4199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5782614" y="3813039"/>
            <a:ext cx="656824" cy="18523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266903" y="3809683"/>
            <a:ext cx="656824" cy="18523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5095198" y="5031923"/>
            <a:ext cx="3425782" cy="4199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5816414" y="4960902"/>
            <a:ext cx="656824" cy="18523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236311" y="4939307"/>
            <a:ext cx="656824" cy="18523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箭头连接符 21"/>
          <p:cNvCxnSpPr/>
          <p:nvPr/>
        </p:nvCxnSpPr>
        <p:spPr>
          <a:xfrm>
            <a:off x="7598536" y="4533363"/>
            <a:ext cx="4825" cy="40594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582436" y="4533363"/>
            <a:ext cx="55701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139448" y="4520484"/>
            <a:ext cx="0" cy="5324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文本框 30"/>
              <p:cNvSpPr txBox="1"/>
              <p:nvPr/>
            </p:nvSpPr>
            <p:spPr>
              <a:xfrm>
                <a:off x="5893689" y="3363404"/>
                <a:ext cx="5296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400" b="1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zh-CN" altLang="en-US" sz="2400" b="1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𝑹</m:t>
                          </m:r>
                          <m:r>
                            <a:rPr lang="zh-CN" altLang="en-US" sz="2400" b="1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e>
                        <m:sub>
                          <m:r>
                            <a:rPr lang="en-US" altLang="zh-CN" sz="2400" b="1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3689" y="3363404"/>
                <a:ext cx="529652" cy="461665"/>
              </a:xfrm>
              <a:prstGeom prst="rect">
                <a:avLst/>
              </a:prstGeom>
              <a:blipFill rotWithShape="0">
                <a:blip r:embed="rId2"/>
                <a:stretch>
                  <a:fillRect l="-3448" r="-10345" b="-2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文本框 34"/>
              <p:cNvSpPr txBox="1"/>
              <p:nvPr/>
            </p:nvSpPr>
            <p:spPr>
              <a:xfrm>
                <a:off x="7317610" y="3363403"/>
                <a:ext cx="5296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400" b="1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zh-CN" altLang="en-US" sz="2400" b="1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𝑹</m:t>
                          </m:r>
                          <m:r>
                            <a:rPr lang="zh-CN" altLang="en-US" sz="2400" b="1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e>
                        <m:sub>
                          <m:r>
                            <a:rPr lang="en-US" altLang="zh-CN" sz="2400" b="1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35" name="文本框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7610" y="3363403"/>
                <a:ext cx="529652" cy="461665"/>
              </a:xfrm>
              <a:prstGeom prst="rect">
                <a:avLst/>
              </a:prstGeom>
              <a:blipFill rotWithShape="0">
                <a:blip r:embed="rId3"/>
                <a:stretch>
                  <a:fillRect l="-2299" r="-10345" b="-2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矩形 36"/>
              <p:cNvSpPr/>
              <p:nvPr/>
            </p:nvSpPr>
            <p:spPr>
              <a:xfrm>
                <a:off x="6004841" y="2242604"/>
                <a:ext cx="46839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400" b="1" i="1" dirty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𝑹</m:t>
                      </m:r>
                    </m:oMath>
                  </m:oMathPara>
                </a14:m>
                <a:endParaRPr lang="zh-CN" altLang="en-US" sz="2400" dirty="0"/>
              </a:p>
            </p:txBody>
          </p:sp>
        </mc:Choice>
        <mc:Fallback xmlns="">
          <p:sp>
            <p:nvSpPr>
              <p:cNvPr id="37" name="矩形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4841" y="2242604"/>
                <a:ext cx="468397" cy="461665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矩形 37"/>
              <p:cNvSpPr/>
              <p:nvPr/>
            </p:nvSpPr>
            <p:spPr>
              <a:xfrm>
                <a:off x="5893799" y="4558010"/>
                <a:ext cx="46839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400" b="1" i="1" dirty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𝑹</m:t>
                      </m:r>
                    </m:oMath>
                  </m:oMathPara>
                </a14:m>
                <a:endParaRPr lang="zh-CN" altLang="en-US" sz="2400" dirty="0"/>
              </a:p>
            </p:txBody>
          </p:sp>
        </mc:Choice>
        <mc:Fallback xmlns="">
          <p:sp>
            <p:nvSpPr>
              <p:cNvPr id="38" name="矩形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3799" y="4558010"/>
                <a:ext cx="468397" cy="461665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矩形 38"/>
              <p:cNvSpPr/>
              <p:nvPr/>
            </p:nvSpPr>
            <p:spPr>
              <a:xfrm>
                <a:off x="7125269" y="4545371"/>
                <a:ext cx="56130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CN" sz="2400" b="1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zh-CN" altLang="en-US" sz="2400" b="1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𝑹</m:t>
                          </m:r>
                        </m:e>
                        <m:sup>
                          <m:r>
                            <a:rPr lang="en-US" altLang="zh-CN" sz="2400" b="1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′</m:t>
                          </m:r>
                        </m:sup>
                      </m:sSup>
                    </m:oMath>
                  </m:oMathPara>
                </a14:m>
                <a:endParaRPr lang="zh-CN" altLang="en-US" sz="2400" dirty="0"/>
              </a:p>
            </p:txBody>
          </p:sp>
        </mc:Choice>
        <mc:Fallback xmlns="">
          <p:sp>
            <p:nvSpPr>
              <p:cNvPr id="39" name="矩形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5269" y="4545371"/>
                <a:ext cx="561308" cy="461665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右箭头 42"/>
          <p:cNvSpPr/>
          <p:nvPr/>
        </p:nvSpPr>
        <p:spPr>
          <a:xfrm>
            <a:off x="5424535" y="2672894"/>
            <a:ext cx="327723" cy="8724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矩形 43"/>
              <p:cNvSpPr/>
              <p:nvPr/>
            </p:nvSpPr>
            <p:spPr>
              <a:xfrm>
                <a:off x="5439151" y="2263743"/>
                <a:ext cx="38824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dirty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𝑰</m:t>
                      </m:r>
                    </m:oMath>
                  </m:oMathPara>
                </a14:m>
                <a:endParaRPr lang="zh-CN" altLang="en-US" sz="2400" dirty="0"/>
              </a:p>
            </p:txBody>
          </p:sp>
        </mc:Choice>
        <mc:Fallback xmlns="">
          <p:sp>
            <p:nvSpPr>
              <p:cNvPr id="44" name="矩形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9151" y="2263743"/>
                <a:ext cx="388247" cy="46166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文本框 44"/>
          <p:cNvSpPr txBox="1"/>
          <p:nvPr/>
        </p:nvSpPr>
        <p:spPr>
          <a:xfrm>
            <a:off x="7505443" y="2394866"/>
            <a:ext cx="1053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不同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右箭头 45"/>
          <p:cNvSpPr/>
          <p:nvPr/>
        </p:nvSpPr>
        <p:spPr>
          <a:xfrm>
            <a:off x="5275888" y="3895051"/>
            <a:ext cx="327723" cy="8724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右箭头 46"/>
          <p:cNvSpPr/>
          <p:nvPr/>
        </p:nvSpPr>
        <p:spPr>
          <a:xfrm>
            <a:off x="6767504" y="3876610"/>
            <a:ext cx="327723" cy="8724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矩形 47"/>
              <p:cNvSpPr/>
              <p:nvPr/>
            </p:nvSpPr>
            <p:spPr>
              <a:xfrm>
                <a:off x="5264875" y="3458565"/>
                <a:ext cx="38824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dirty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𝑰</m:t>
                      </m:r>
                    </m:oMath>
                  </m:oMathPara>
                </a14:m>
                <a:endParaRPr lang="zh-CN" altLang="en-US" sz="2400" dirty="0"/>
              </a:p>
            </p:txBody>
          </p:sp>
        </mc:Choice>
        <mc:Fallback xmlns="">
          <p:sp>
            <p:nvSpPr>
              <p:cNvPr id="48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4875" y="3458565"/>
                <a:ext cx="388247" cy="461665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矩形 48"/>
              <p:cNvSpPr/>
              <p:nvPr/>
            </p:nvSpPr>
            <p:spPr>
              <a:xfrm>
                <a:off x="6453599" y="3266974"/>
                <a:ext cx="81549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3600" b="1" i="1" dirty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≠</m:t>
                      </m:r>
                    </m:oMath>
                  </m:oMathPara>
                </a14:m>
                <a:endParaRPr lang="zh-CN" altLang="en-US" sz="3600" dirty="0"/>
              </a:p>
            </p:txBody>
          </p:sp>
        </mc:Choice>
        <mc:Fallback xmlns="">
          <p:sp>
            <p:nvSpPr>
              <p:cNvPr id="49" name="矩形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3599" y="3266974"/>
                <a:ext cx="815490" cy="646331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文本框 50"/>
              <p:cNvSpPr txBox="1"/>
              <p:nvPr/>
            </p:nvSpPr>
            <p:spPr>
              <a:xfrm>
                <a:off x="4822954" y="4498155"/>
                <a:ext cx="1053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400" b="1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𝑰</m:t>
                    </m:r>
                  </m:oMath>
                </a14:m>
                <a:r>
                  <a:rPr lang="zh-CN" altLang="en-US" sz="2800" b="1" dirty="0" smtClean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不同</a:t>
                </a:r>
                <a:endParaRPr lang="zh-CN" altLang="en-US" sz="2800" b="1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mc:Choice>
        <mc:Fallback xmlns="">
          <p:sp>
            <p:nvSpPr>
              <p:cNvPr id="51" name="文本框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2954" y="4498155"/>
                <a:ext cx="1053900" cy="523220"/>
              </a:xfrm>
              <a:prstGeom prst="rect">
                <a:avLst/>
              </a:prstGeom>
              <a:blipFill rotWithShape="0">
                <a:blip r:embed="rId10"/>
                <a:stretch>
                  <a:fillRect t="-12791" r="-10405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右箭头 51"/>
          <p:cNvSpPr/>
          <p:nvPr/>
        </p:nvSpPr>
        <p:spPr>
          <a:xfrm>
            <a:off x="5259373" y="5022177"/>
            <a:ext cx="327723" cy="8724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70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7" grpId="0" animBg="1"/>
      <p:bldP spid="19" grpId="0" animBg="1"/>
      <p:bldP spid="20" grpId="0" animBg="1"/>
      <p:bldP spid="31" grpId="0"/>
      <p:bldP spid="35" grpId="0"/>
      <p:bldP spid="37" grpId="0"/>
      <p:bldP spid="38" grpId="0"/>
      <p:bldP spid="39" grpId="0"/>
      <p:bldP spid="43" grpId="0" animBg="1"/>
      <p:bldP spid="44" grpId="0"/>
      <p:bldP spid="45" grpId="0"/>
      <p:bldP spid="46" grpId="0" animBg="1"/>
      <p:bldP spid="47" grpId="0" animBg="1"/>
      <p:bldP spid="48" grpId="0"/>
      <p:bldP spid="49" grpId="0"/>
      <p:bldP spid="51" grpId="0"/>
      <p:bldP spid="5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1093" y="556536"/>
            <a:ext cx="1723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进行试验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373487" y="691007"/>
            <a:ext cx="543060" cy="21040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3487" y="1139972"/>
            <a:ext cx="8590209" cy="3993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530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 smtClean="0">
                <a:latin typeface="Times New Roman" panose="02020603050405020304" pitchFamily="18" charset="0"/>
              </a:rPr>
              <a:t>       </a:t>
            </a:r>
            <a:r>
              <a:rPr lang="en-US" altLang="zh-CN" sz="2800" b="1" kern="1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 kern="1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zh-CN" sz="2800" b="1" kern="1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实验操作注意：</a:t>
            </a:r>
            <a:endParaRPr lang="en-US" altLang="zh-CN" sz="2800" b="1" kern="1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153035" algn="just">
              <a:lnSpc>
                <a:spcPct val="150000"/>
              </a:lnSpc>
              <a:spcAft>
                <a:spcPts val="0"/>
              </a:spcAft>
            </a:pPr>
            <a:endParaRPr lang="zh-CN" altLang="zh-CN" sz="100" b="1" kern="1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153035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400" b="1" kern="1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①先关闭电源，按照电路图连接电路，滑动变阻器要“一上一下”接入电路，并将滑片都移至小于处</a:t>
            </a:r>
            <a:r>
              <a:rPr lang="zh-CN" altLang="en-US" sz="2800" b="1" kern="1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；把测温纸紧贴在定值电阻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上。</a:t>
            </a:r>
            <a:endParaRPr lang="en-US" altLang="zh-CN" sz="2800" b="1" kern="100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153035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②请各小组成员分工合作，保证实验高效、快速的完成；</a:t>
            </a:r>
            <a:endParaRPr lang="zh-CN" altLang="en-US" sz="2800" b="1" kern="1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3486" y="4924923"/>
            <a:ext cx="8590209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、接通电源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2min~3min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后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再关闭电源，根据观察到的实验现象总结得出实验结论；</a:t>
            </a:r>
          </a:p>
        </p:txBody>
      </p:sp>
      <p:sp>
        <p:nvSpPr>
          <p:cNvPr id="6" name="Line 16"/>
          <p:cNvSpPr>
            <a:spLocks noChangeShapeType="1"/>
          </p:cNvSpPr>
          <p:nvPr/>
        </p:nvSpPr>
        <p:spPr bwMode="auto">
          <a:xfrm>
            <a:off x="5915404" y="2442968"/>
            <a:ext cx="0" cy="178593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7" name="Line 19"/>
          <p:cNvSpPr>
            <a:spLocks noChangeShapeType="1"/>
          </p:cNvSpPr>
          <p:nvPr/>
        </p:nvSpPr>
        <p:spPr bwMode="auto">
          <a:xfrm flipH="1">
            <a:off x="4142702" y="3319730"/>
            <a:ext cx="5048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8" name="Line 22"/>
          <p:cNvSpPr>
            <a:spLocks noChangeShapeType="1"/>
          </p:cNvSpPr>
          <p:nvPr/>
        </p:nvSpPr>
        <p:spPr bwMode="auto">
          <a:xfrm>
            <a:off x="4111542" y="4524934"/>
            <a:ext cx="7207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" name="Line 23"/>
          <p:cNvSpPr>
            <a:spLocks noChangeShapeType="1"/>
          </p:cNvSpPr>
          <p:nvPr/>
        </p:nvSpPr>
        <p:spPr bwMode="auto">
          <a:xfrm>
            <a:off x="4832267" y="4380472"/>
            <a:ext cx="0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1" name="Line 24"/>
          <p:cNvSpPr>
            <a:spLocks noChangeShapeType="1"/>
          </p:cNvSpPr>
          <p:nvPr/>
        </p:nvSpPr>
        <p:spPr bwMode="auto">
          <a:xfrm>
            <a:off x="4975142" y="4309034"/>
            <a:ext cx="0" cy="4318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2" name="Line 25"/>
          <p:cNvSpPr>
            <a:spLocks noChangeShapeType="1"/>
          </p:cNvSpPr>
          <p:nvPr/>
        </p:nvSpPr>
        <p:spPr bwMode="auto">
          <a:xfrm>
            <a:off x="4975142" y="4524934"/>
            <a:ext cx="433387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" name="Line 26"/>
          <p:cNvSpPr>
            <a:spLocks noChangeShapeType="1"/>
          </p:cNvSpPr>
          <p:nvPr/>
        </p:nvSpPr>
        <p:spPr bwMode="auto">
          <a:xfrm flipV="1">
            <a:off x="5408529" y="4309034"/>
            <a:ext cx="287338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4" name="Line 27"/>
          <p:cNvSpPr>
            <a:spLocks noChangeShapeType="1"/>
          </p:cNvSpPr>
          <p:nvPr/>
        </p:nvSpPr>
        <p:spPr bwMode="auto">
          <a:xfrm flipV="1">
            <a:off x="5695867" y="4523706"/>
            <a:ext cx="990803" cy="1228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5" name="Line 28"/>
          <p:cNvSpPr>
            <a:spLocks noChangeShapeType="1"/>
          </p:cNvSpPr>
          <p:nvPr/>
        </p:nvSpPr>
        <p:spPr bwMode="auto">
          <a:xfrm>
            <a:off x="6713631" y="3638601"/>
            <a:ext cx="1" cy="885105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047189" y="2681500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06205" y="3472695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4116222" y="3190347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5914609" y="2416398"/>
            <a:ext cx="800015" cy="99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1" name="Line 28"/>
          <p:cNvSpPr>
            <a:spLocks noChangeShapeType="1"/>
          </p:cNvSpPr>
          <p:nvPr/>
        </p:nvSpPr>
        <p:spPr bwMode="auto">
          <a:xfrm>
            <a:off x="6711831" y="2416398"/>
            <a:ext cx="1801" cy="1222203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2" name="Line 28"/>
          <p:cNvSpPr>
            <a:spLocks noChangeShapeType="1"/>
          </p:cNvSpPr>
          <p:nvPr/>
        </p:nvSpPr>
        <p:spPr bwMode="auto">
          <a:xfrm>
            <a:off x="5153139" y="2706524"/>
            <a:ext cx="2" cy="604767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3" name="Line 19"/>
          <p:cNvSpPr>
            <a:spLocks noChangeShapeType="1"/>
          </p:cNvSpPr>
          <p:nvPr/>
        </p:nvSpPr>
        <p:spPr bwMode="auto">
          <a:xfrm flipH="1" flipV="1">
            <a:off x="5320369" y="3314138"/>
            <a:ext cx="283133" cy="198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4" name="Line 19"/>
          <p:cNvSpPr>
            <a:spLocks noChangeShapeType="1"/>
          </p:cNvSpPr>
          <p:nvPr/>
        </p:nvSpPr>
        <p:spPr bwMode="auto">
          <a:xfrm flipH="1">
            <a:off x="6144473" y="3314138"/>
            <a:ext cx="567358" cy="559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" name="Line 19"/>
          <p:cNvSpPr>
            <a:spLocks noChangeShapeType="1"/>
          </p:cNvSpPr>
          <p:nvPr/>
        </p:nvSpPr>
        <p:spPr bwMode="auto">
          <a:xfrm flipH="1" flipV="1">
            <a:off x="4763921" y="3314137"/>
            <a:ext cx="567358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6" name="Line 28"/>
          <p:cNvSpPr>
            <a:spLocks noChangeShapeType="1"/>
          </p:cNvSpPr>
          <p:nvPr/>
        </p:nvSpPr>
        <p:spPr bwMode="auto">
          <a:xfrm flipH="1">
            <a:off x="2371444" y="3314137"/>
            <a:ext cx="2752" cy="121226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7" name="Line 27"/>
          <p:cNvSpPr>
            <a:spLocks noChangeShapeType="1"/>
          </p:cNvSpPr>
          <p:nvPr/>
        </p:nvSpPr>
        <p:spPr bwMode="auto">
          <a:xfrm flipV="1">
            <a:off x="2371443" y="4523706"/>
            <a:ext cx="1738652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8" name="Line 18"/>
          <p:cNvSpPr>
            <a:spLocks noChangeShapeType="1"/>
          </p:cNvSpPr>
          <p:nvPr/>
        </p:nvSpPr>
        <p:spPr bwMode="auto">
          <a:xfrm flipV="1">
            <a:off x="3668502" y="3319728"/>
            <a:ext cx="441593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9" name="Line 19"/>
          <p:cNvSpPr>
            <a:spLocks noChangeShapeType="1"/>
          </p:cNvSpPr>
          <p:nvPr/>
        </p:nvSpPr>
        <p:spPr bwMode="auto">
          <a:xfrm flipH="1">
            <a:off x="2384458" y="3319728"/>
            <a:ext cx="1307282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2933836" y="2681500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Rectangle 11"/>
          <p:cNvSpPr>
            <a:spLocks noChangeArrowheads="1"/>
          </p:cNvSpPr>
          <p:nvPr/>
        </p:nvSpPr>
        <p:spPr bwMode="auto">
          <a:xfrm>
            <a:off x="5496773" y="3190347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Line 18"/>
          <p:cNvSpPr>
            <a:spLocks noChangeShapeType="1"/>
          </p:cNvSpPr>
          <p:nvPr/>
        </p:nvSpPr>
        <p:spPr bwMode="auto">
          <a:xfrm>
            <a:off x="5160542" y="2703678"/>
            <a:ext cx="551960" cy="371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3" name="Rectangle 15"/>
          <p:cNvSpPr>
            <a:spLocks noChangeArrowheads="1"/>
          </p:cNvSpPr>
          <p:nvPr/>
        </p:nvSpPr>
        <p:spPr bwMode="auto">
          <a:xfrm>
            <a:off x="5590759" y="2631459"/>
            <a:ext cx="647700" cy="161381"/>
          </a:xfrm>
          <a:prstGeom prst="rect">
            <a:avLst/>
          </a:prstGeom>
          <a:solidFill>
            <a:srgbClr val="00B050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Rectangle 11"/>
          <p:cNvSpPr>
            <a:spLocks noChangeArrowheads="1"/>
          </p:cNvSpPr>
          <p:nvPr/>
        </p:nvSpPr>
        <p:spPr bwMode="auto">
          <a:xfrm>
            <a:off x="3003751" y="3194392"/>
            <a:ext cx="488347" cy="239489"/>
          </a:xfrm>
          <a:prstGeom prst="rect">
            <a:avLst/>
          </a:prstGeom>
          <a:solidFill>
            <a:srgbClr val="0070C0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071093" y="1695509"/>
            <a:ext cx="2464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实验电路图：</a:t>
            </a:r>
            <a:endParaRPr lang="zh-CN" altLang="en-US" sz="32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245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/>
      <p:bldP spid="18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4" grpId="0" animBg="1"/>
      <p:bldP spid="3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61" y="2372979"/>
            <a:ext cx="2164769" cy="31309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37" b="89809" l="9811" r="898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321" y="1784144"/>
            <a:ext cx="3636270" cy="430863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37" b="95640" l="3273" r="961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02076" y="214104"/>
            <a:ext cx="3550477" cy="23691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圆角矩形标注 4"/>
          <p:cNvSpPr/>
          <p:nvPr/>
        </p:nvSpPr>
        <p:spPr>
          <a:xfrm>
            <a:off x="2831306" y="2524523"/>
            <a:ext cx="3454383" cy="618187"/>
          </a:xfrm>
          <a:prstGeom prst="wedgeRoundRectCallout">
            <a:avLst>
              <a:gd name="adj1" fmla="val 55939"/>
              <a:gd name="adj2" fmla="val 135833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53588" y="2602783"/>
            <a:ext cx="36375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别总看电视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得先完成作业</a:t>
            </a:r>
          </a:p>
        </p:txBody>
      </p:sp>
      <p:sp>
        <p:nvSpPr>
          <p:cNvPr id="11" name="圆角矩形标注 10"/>
          <p:cNvSpPr/>
          <p:nvPr/>
        </p:nvSpPr>
        <p:spPr>
          <a:xfrm>
            <a:off x="2537378" y="3698025"/>
            <a:ext cx="2258305" cy="500752"/>
          </a:xfrm>
          <a:prstGeom prst="wedgeRoundRectCallout">
            <a:avLst>
              <a:gd name="adj1" fmla="val -64098"/>
              <a:gd name="adj2" fmla="val -98145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71523" y="3737112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作业太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难！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37" b="89809" l="9811" r="898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321" y="1777548"/>
            <a:ext cx="3636270" cy="4308637"/>
          </a:xfrm>
          <a:prstGeom prst="rect">
            <a:avLst/>
          </a:prstGeom>
        </p:spPr>
      </p:pic>
      <p:sp>
        <p:nvSpPr>
          <p:cNvPr id="14" name="圆角矩形标注 13"/>
          <p:cNvSpPr/>
          <p:nvPr/>
        </p:nvSpPr>
        <p:spPr>
          <a:xfrm>
            <a:off x="2831305" y="2531119"/>
            <a:ext cx="3454383" cy="618187"/>
          </a:xfrm>
          <a:prstGeom prst="wedgeRoundRectCallout">
            <a:avLst>
              <a:gd name="adj1" fmla="val 55939"/>
              <a:gd name="adj2" fmla="val 135833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81168" y="2609379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你为何</a:t>
            </a:r>
            <a:r>
              <a:rPr kumimoji="1"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没有做完作业</a:t>
            </a:r>
            <a:endParaRPr lang="zh-CN" altLang="en-US" sz="2400" dirty="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197" b="87183" l="23750" r="715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7" t="6887" r="27668" b="12313"/>
          <a:stretch/>
        </p:blipFill>
        <p:spPr>
          <a:xfrm>
            <a:off x="233604" y="1999226"/>
            <a:ext cx="2334699" cy="3878470"/>
          </a:xfrm>
          <a:prstGeom prst="rect">
            <a:avLst/>
          </a:prstGeom>
        </p:spPr>
      </p:pic>
      <p:sp>
        <p:nvSpPr>
          <p:cNvPr id="20" name="圆角矩形标注 19"/>
          <p:cNvSpPr/>
          <p:nvPr/>
        </p:nvSpPr>
        <p:spPr>
          <a:xfrm>
            <a:off x="2537378" y="3698025"/>
            <a:ext cx="2803940" cy="500752"/>
          </a:xfrm>
          <a:prstGeom prst="wedgeRoundRectCallout">
            <a:avLst>
              <a:gd name="adj1" fmla="val -64098"/>
              <a:gd name="adj2" fmla="val -98145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568303" y="373711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妈妈是</a:t>
            </a:r>
            <a:r>
              <a:rPr kumimoji="1"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怎样知道的？</a:t>
            </a:r>
            <a:endParaRPr lang="zh-CN" altLang="en-US" sz="2400" dirty="0"/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052856" y="5793106"/>
            <a:ext cx="8077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你有类似的经历吗，这个故事对你有什么启示？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146218" y="423678"/>
            <a:ext cx="18502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</a:rPr>
              <a:t>想想看</a:t>
            </a:r>
            <a:r>
              <a:rPr lang="en-US" altLang="zh-CN" sz="3200" b="1" dirty="0" smtClean="0">
                <a:solidFill>
                  <a:srgbClr val="0070C0"/>
                </a:solidFill>
              </a:rPr>
              <a:t>!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sp>
        <p:nvSpPr>
          <p:cNvPr id="25" name="五边形 24"/>
          <p:cNvSpPr/>
          <p:nvPr/>
        </p:nvSpPr>
        <p:spPr>
          <a:xfrm>
            <a:off x="0" y="494517"/>
            <a:ext cx="1146218" cy="42081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标注 25"/>
          <p:cNvSpPr/>
          <p:nvPr/>
        </p:nvSpPr>
        <p:spPr>
          <a:xfrm>
            <a:off x="6146340" y="228129"/>
            <a:ext cx="2701446" cy="1149910"/>
          </a:xfrm>
          <a:prstGeom prst="wedgeRoundRectCallout">
            <a:avLst>
              <a:gd name="adj1" fmla="val -59693"/>
              <a:gd name="adj2" fmla="val 108756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6201426" y="228129"/>
            <a:ext cx="25912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她摸了摸电视机的的散热窗，发现那儿还热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着呢！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800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9" grpId="0"/>
      <p:bldP spid="9" grpId="1"/>
      <p:bldP spid="11" grpId="0" animBg="1"/>
      <p:bldP spid="11" grpId="1" animBg="1"/>
      <p:bldP spid="12" grpId="0"/>
      <p:bldP spid="12" grpId="1"/>
      <p:bldP spid="14" grpId="0" animBg="1"/>
      <p:bldP spid="15" grpId="0"/>
      <p:bldP spid="20" grpId="0" animBg="1"/>
      <p:bldP spid="22" grpId="0"/>
      <p:bldP spid="26" grpId="0" animBg="1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860" y="1161535"/>
            <a:ext cx="6693794" cy="446252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20272" y="502276"/>
            <a:ext cx="6754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演示实验：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电阻丝通电后能否点燃火柴？</a:t>
            </a:r>
            <a:endParaRPr lang="zh-CN" altLang="en-US" sz="28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48028" y="5760103"/>
            <a:ext cx="36994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这种现象说明了什么？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264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6216" y="612643"/>
            <a:ext cx="8178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实验：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探究电热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en-US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、</a:t>
            </a:r>
            <a:r>
              <a:rPr lang="zh-CN" altLang="en-US" sz="3600" b="1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en-US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的关系；</a:t>
            </a:r>
            <a:r>
              <a:rPr lang="en-US" altLang="zh-CN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 </a:t>
            </a:r>
          </a:p>
          <a:p>
            <a:endParaRPr lang="zh-CN" altLang="en-US" sz="36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725400"/>
            <a:ext cx="1146218" cy="42081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65031" y="1664119"/>
            <a:ext cx="1723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设计实验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167425" y="1798590"/>
            <a:ext cx="543060" cy="21040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225" y="2616090"/>
            <a:ext cx="44422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、探究电热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的关系：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479225" y="4228579"/>
            <a:ext cx="4342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、探究电热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的关系：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179" name="Rectangle 11"/>
          <p:cNvSpPr>
            <a:spLocks noChangeArrowheads="1"/>
          </p:cNvSpPr>
          <p:nvPr/>
        </p:nvSpPr>
        <p:spPr bwMode="auto">
          <a:xfrm>
            <a:off x="5687094" y="4040565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0" name="Rectangle 12"/>
          <p:cNvSpPr>
            <a:spLocks noChangeArrowheads="1"/>
          </p:cNvSpPr>
          <p:nvPr/>
        </p:nvSpPr>
        <p:spPr bwMode="auto">
          <a:xfrm>
            <a:off x="5697724" y="4576603"/>
            <a:ext cx="647700" cy="217488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1" name="Line 13"/>
          <p:cNvSpPr>
            <a:spLocks noChangeShapeType="1"/>
          </p:cNvSpPr>
          <p:nvPr/>
        </p:nvSpPr>
        <p:spPr bwMode="auto">
          <a:xfrm>
            <a:off x="6334794" y="4112003"/>
            <a:ext cx="360362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2" name="Line 14"/>
          <p:cNvSpPr>
            <a:spLocks noChangeShapeType="1"/>
          </p:cNvSpPr>
          <p:nvPr/>
        </p:nvSpPr>
        <p:spPr bwMode="auto">
          <a:xfrm>
            <a:off x="6347672" y="4688265"/>
            <a:ext cx="900113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3" name="Rectangle 15"/>
          <p:cNvSpPr>
            <a:spLocks noChangeArrowheads="1"/>
          </p:cNvSpPr>
          <p:nvPr/>
        </p:nvSpPr>
        <p:spPr bwMode="auto">
          <a:xfrm>
            <a:off x="6862672" y="4555087"/>
            <a:ext cx="719138" cy="217488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4" name="Line 16"/>
          <p:cNvSpPr>
            <a:spLocks noChangeShapeType="1"/>
          </p:cNvSpPr>
          <p:nvPr/>
        </p:nvSpPr>
        <p:spPr bwMode="auto">
          <a:xfrm>
            <a:off x="7199830" y="4383791"/>
            <a:ext cx="0" cy="178593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5" name="Line 17"/>
          <p:cNvSpPr>
            <a:spLocks noChangeShapeType="1"/>
          </p:cNvSpPr>
          <p:nvPr/>
        </p:nvSpPr>
        <p:spPr bwMode="auto">
          <a:xfrm>
            <a:off x="7199830" y="4383791"/>
            <a:ext cx="528229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6" name="Line 18"/>
          <p:cNvSpPr>
            <a:spLocks noChangeShapeType="1"/>
          </p:cNvSpPr>
          <p:nvPr/>
        </p:nvSpPr>
        <p:spPr bwMode="auto">
          <a:xfrm flipV="1">
            <a:off x="6695156" y="4109547"/>
            <a:ext cx="1062241" cy="245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7" name="Line 19"/>
          <p:cNvSpPr>
            <a:spLocks noChangeShapeType="1"/>
          </p:cNvSpPr>
          <p:nvPr/>
        </p:nvSpPr>
        <p:spPr bwMode="auto">
          <a:xfrm flipH="1">
            <a:off x="5182269" y="4112003"/>
            <a:ext cx="5048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8" name="Line 20"/>
          <p:cNvSpPr>
            <a:spLocks noChangeShapeType="1"/>
          </p:cNvSpPr>
          <p:nvPr/>
        </p:nvSpPr>
        <p:spPr bwMode="auto">
          <a:xfrm>
            <a:off x="5182269" y="4112003"/>
            <a:ext cx="0" cy="1439862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9" name="Line 21"/>
          <p:cNvSpPr>
            <a:spLocks noChangeShapeType="1"/>
          </p:cNvSpPr>
          <p:nvPr/>
        </p:nvSpPr>
        <p:spPr bwMode="auto">
          <a:xfrm flipH="1">
            <a:off x="5182269" y="4688265"/>
            <a:ext cx="5048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90" name="Line 22"/>
          <p:cNvSpPr>
            <a:spLocks noChangeShapeType="1"/>
          </p:cNvSpPr>
          <p:nvPr/>
        </p:nvSpPr>
        <p:spPr bwMode="auto">
          <a:xfrm>
            <a:off x="5182269" y="5551865"/>
            <a:ext cx="7207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91" name="Line 23"/>
          <p:cNvSpPr>
            <a:spLocks noChangeShapeType="1"/>
          </p:cNvSpPr>
          <p:nvPr/>
        </p:nvSpPr>
        <p:spPr bwMode="auto">
          <a:xfrm>
            <a:off x="5902994" y="5407403"/>
            <a:ext cx="0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92" name="Line 24"/>
          <p:cNvSpPr>
            <a:spLocks noChangeShapeType="1"/>
          </p:cNvSpPr>
          <p:nvPr/>
        </p:nvSpPr>
        <p:spPr bwMode="auto">
          <a:xfrm>
            <a:off x="6045869" y="5335965"/>
            <a:ext cx="0" cy="4318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93" name="Line 25"/>
          <p:cNvSpPr>
            <a:spLocks noChangeShapeType="1"/>
          </p:cNvSpPr>
          <p:nvPr/>
        </p:nvSpPr>
        <p:spPr bwMode="auto">
          <a:xfrm>
            <a:off x="6045869" y="5551865"/>
            <a:ext cx="433387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94" name="Line 26"/>
          <p:cNvSpPr>
            <a:spLocks noChangeShapeType="1"/>
          </p:cNvSpPr>
          <p:nvPr/>
        </p:nvSpPr>
        <p:spPr bwMode="auto">
          <a:xfrm flipV="1">
            <a:off x="6479256" y="5335965"/>
            <a:ext cx="287338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95" name="Line 27"/>
          <p:cNvSpPr>
            <a:spLocks noChangeShapeType="1"/>
          </p:cNvSpPr>
          <p:nvPr/>
        </p:nvSpPr>
        <p:spPr bwMode="auto">
          <a:xfrm flipV="1">
            <a:off x="6766594" y="5550637"/>
            <a:ext cx="990803" cy="1228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96" name="Line 28"/>
          <p:cNvSpPr>
            <a:spLocks noChangeShapeType="1"/>
          </p:cNvSpPr>
          <p:nvPr/>
        </p:nvSpPr>
        <p:spPr bwMode="auto">
          <a:xfrm>
            <a:off x="7757397" y="4110775"/>
            <a:ext cx="0" cy="1439862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31" name="文本框 230"/>
          <p:cNvSpPr txBox="1"/>
          <p:nvPr/>
        </p:nvSpPr>
        <p:spPr>
          <a:xfrm>
            <a:off x="5608028" y="3563056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608028" y="4796420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5" name="Rectangle 11"/>
          <p:cNvSpPr>
            <a:spLocks noChangeArrowheads="1"/>
          </p:cNvSpPr>
          <p:nvPr/>
        </p:nvSpPr>
        <p:spPr bwMode="auto">
          <a:xfrm>
            <a:off x="5734963" y="2078044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2" name="Line 18"/>
          <p:cNvSpPr>
            <a:spLocks noChangeShapeType="1"/>
          </p:cNvSpPr>
          <p:nvPr/>
        </p:nvSpPr>
        <p:spPr bwMode="auto">
          <a:xfrm>
            <a:off x="6408702" y="2185239"/>
            <a:ext cx="1370525" cy="75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43" name="Line 19"/>
          <p:cNvSpPr>
            <a:spLocks noChangeShapeType="1"/>
          </p:cNvSpPr>
          <p:nvPr/>
        </p:nvSpPr>
        <p:spPr bwMode="auto">
          <a:xfrm flipH="1">
            <a:off x="5204099" y="2188451"/>
            <a:ext cx="5048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46" name="Line 22"/>
          <p:cNvSpPr>
            <a:spLocks noChangeShapeType="1"/>
          </p:cNvSpPr>
          <p:nvPr/>
        </p:nvSpPr>
        <p:spPr bwMode="auto">
          <a:xfrm>
            <a:off x="5204099" y="3280647"/>
            <a:ext cx="7207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47" name="Line 23"/>
          <p:cNvSpPr>
            <a:spLocks noChangeShapeType="1"/>
          </p:cNvSpPr>
          <p:nvPr/>
        </p:nvSpPr>
        <p:spPr bwMode="auto">
          <a:xfrm>
            <a:off x="5924824" y="3136185"/>
            <a:ext cx="0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48" name="Line 24"/>
          <p:cNvSpPr>
            <a:spLocks noChangeShapeType="1"/>
          </p:cNvSpPr>
          <p:nvPr/>
        </p:nvSpPr>
        <p:spPr bwMode="auto">
          <a:xfrm>
            <a:off x="6067699" y="3064747"/>
            <a:ext cx="0" cy="4318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49" name="Line 25"/>
          <p:cNvSpPr>
            <a:spLocks noChangeShapeType="1"/>
          </p:cNvSpPr>
          <p:nvPr/>
        </p:nvSpPr>
        <p:spPr bwMode="auto">
          <a:xfrm>
            <a:off x="6067699" y="3280647"/>
            <a:ext cx="433387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0" name="Line 26"/>
          <p:cNvSpPr>
            <a:spLocks noChangeShapeType="1"/>
          </p:cNvSpPr>
          <p:nvPr/>
        </p:nvSpPr>
        <p:spPr bwMode="auto">
          <a:xfrm flipV="1">
            <a:off x="6501086" y="3064747"/>
            <a:ext cx="287338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1" name="Line 27"/>
          <p:cNvSpPr>
            <a:spLocks noChangeShapeType="1"/>
          </p:cNvSpPr>
          <p:nvPr/>
        </p:nvSpPr>
        <p:spPr bwMode="auto">
          <a:xfrm flipV="1">
            <a:off x="6788424" y="3279419"/>
            <a:ext cx="990803" cy="1228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2" name="Line 28"/>
          <p:cNvSpPr>
            <a:spLocks noChangeShapeType="1"/>
          </p:cNvSpPr>
          <p:nvPr/>
        </p:nvSpPr>
        <p:spPr bwMode="auto">
          <a:xfrm>
            <a:off x="7806191" y="2185995"/>
            <a:ext cx="2891" cy="1093424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3" name="文本框 252"/>
          <p:cNvSpPr txBox="1"/>
          <p:nvPr/>
        </p:nvSpPr>
        <p:spPr>
          <a:xfrm>
            <a:off x="5629858" y="1639504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5" name="Rectangle 11"/>
          <p:cNvSpPr>
            <a:spLocks noChangeArrowheads="1"/>
          </p:cNvSpPr>
          <p:nvPr/>
        </p:nvSpPr>
        <p:spPr bwMode="auto">
          <a:xfrm>
            <a:off x="6766594" y="2078044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" name="文本框 255"/>
          <p:cNvSpPr txBox="1"/>
          <p:nvPr/>
        </p:nvSpPr>
        <p:spPr>
          <a:xfrm>
            <a:off x="6749284" y="1636292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7" name="Line 28"/>
          <p:cNvSpPr>
            <a:spLocks noChangeShapeType="1"/>
          </p:cNvSpPr>
          <p:nvPr/>
        </p:nvSpPr>
        <p:spPr bwMode="auto">
          <a:xfrm>
            <a:off x="5202652" y="2191153"/>
            <a:ext cx="2891" cy="1093424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9225" y="5807576"/>
            <a:ext cx="8317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思考：实验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中我们应</a:t>
            </a: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观察比较的是什么？</a:t>
            </a:r>
          </a:p>
        </p:txBody>
      </p:sp>
    </p:spTree>
    <p:extLst>
      <p:ext uri="{BB962C8B-B14F-4D97-AF65-F5344CB8AC3E}">
        <p14:creationId xmlns:p14="http://schemas.microsoft.com/office/powerpoint/2010/main" val="378233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" grpId="0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231" grpId="0"/>
      <p:bldP spid="232" grpId="0"/>
      <p:bldP spid="235" grpId="0" animBg="1"/>
      <p:bldP spid="242" grpId="0" animBg="1"/>
      <p:bldP spid="243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/>
      <p:bldP spid="255" grpId="0" animBg="1"/>
      <p:bldP spid="256" grpId="0"/>
      <p:bldP spid="257" grpId="0" animBg="1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6216" y="612643"/>
            <a:ext cx="8178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实验：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探究电热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en-US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、</a:t>
            </a:r>
            <a:r>
              <a:rPr lang="zh-CN" altLang="en-US" sz="3600" b="1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en-US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的关系；</a:t>
            </a:r>
            <a:r>
              <a:rPr lang="en-US" altLang="zh-CN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 </a:t>
            </a:r>
          </a:p>
          <a:p>
            <a:endParaRPr lang="zh-CN" altLang="en-US" sz="36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725400"/>
            <a:ext cx="1146218" cy="42081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5031" y="1664119"/>
            <a:ext cx="1723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设计实验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167425" y="1798590"/>
            <a:ext cx="543060" cy="21040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9225" y="2616090"/>
            <a:ext cx="44422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、探究电热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的关系：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479225" y="4228579"/>
            <a:ext cx="4342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、探究电热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的关系：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232001" y="4005223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7060130" y="4018770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2" name="Line 18"/>
          <p:cNvSpPr>
            <a:spLocks noChangeShapeType="1"/>
          </p:cNvSpPr>
          <p:nvPr/>
        </p:nvSpPr>
        <p:spPr bwMode="auto">
          <a:xfrm>
            <a:off x="6665817" y="2900215"/>
            <a:ext cx="1370525" cy="75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53" name="文本框 252"/>
          <p:cNvSpPr txBox="1"/>
          <p:nvPr/>
        </p:nvSpPr>
        <p:spPr>
          <a:xfrm>
            <a:off x="5363443" y="2351666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5" name="Rectangle 11"/>
          <p:cNvSpPr>
            <a:spLocks noChangeArrowheads="1"/>
          </p:cNvSpPr>
          <p:nvPr/>
        </p:nvSpPr>
        <p:spPr bwMode="auto">
          <a:xfrm>
            <a:off x="7023709" y="2793020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56" name="文本框 255"/>
          <p:cNvSpPr txBox="1"/>
          <p:nvPr/>
        </p:nvSpPr>
        <p:spPr>
          <a:xfrm>
            <a:off x="6926188" y="2351666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Line 18"/>
          <p:cNvSpPr>
            <a:spLocks noChangeShapeType="1"/>
          </p:cNvSpPr>
          <p:nvPr/>
        </p:nvSpPr>
        <p:spPr bwMode="auto">
          <a:xfrm>
            <a:off x="4900790" y="2898609"/>
            <a:ext cx="1370525" cy="75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" name="Rectangle 11"/>
          <p:cNvSpPr>
            <a:spLocks noChangeArrowheads="1"/>
          </p:cNvSpPr>
          <p:nvPr/>
        </p:nvSpPr>
        <p:spPr bwMode="auto">
          <a:xfrm>
            <a:off x="5338259" y="2793020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" name="Line 18"/>
          <p:cNvSpPr>
            <a:spLocks noChangeShapeType="1"/>
          </p:cNvSpPr>
          <p:nvPr/>
        </p:nvSpPr>
        <p:spPr bwMode="auto">
          <a:xfrm>
            <a:off x="6716027" y="4568473"/>
            <a:ext cx="1370525" cy="75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" name="Line 18"/>
          <p:cNvSpPr>
            <a:spLocks noChangeShapeType="1"/>
          </p:cNvSpPr>
          <p:nvPr/>
        </p:nvSpPr>
        <p:spPr bwMode="auto">
          <a:xfrm>
            <a:off x="4921467" y="4556799"/>
            <a:ext cx="1370525" cy="75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6" name="Rectangle 11"/>
          <p:cNvSpPr>
            <a:spLocks noChangeArrowheads="1"/>
          </p:cNvSpPr>
          <p:nvPr/>
        </p:nvSpPr>
        <p:spPr bwMode="auto">
          <a:xfrm>
            <a:off x="5358936" y="4440508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" name="Rectangle 11"/>
          <p:cNvSpPr>
            <a:spLocks noChangeArrowheads="1"/>
          </p:cNvSpPr>
          <p:nvPr/>
        </p:nvSpPr>
        <p:spPr bwMode="auto">
          <a:xfrm>
            <a:off x="7077939" y="4440508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" name="Rectangle 11"/>
          <p:cNvSpPr>
            <a:spLocks noChangeArrowheads="1"/>
          </p:cNvSpPr>
          <p:nvPr/>
        </p:nvSpPr>
        <p:spPr bwMode="auto">
          <a:xfrm>
            <a:off x="5734963" y="2078044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3" name="Line 18"/>
          <p:cNvSpPr>
            <a:spLocks noChangeShapeType="1"/>
          </p:cNvSpPr>
          <p:nvPr/>
        </p:nvSpPr>
        <p:spPr bwMode="auto">
          <a:xfrm>
            <a:off x="6408702" y="2185239"/>
            <a:ext cx="1370525" cy="75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84" name="Line 19"/>
          <p:cNvSpPr>
            <a:spLocks noChangeShapeType="1"/>
          </p:cNvSpPr>
          <p:nvPr/>
        </p:nvSpPr>
        <p:spPr bwMode="auto">
          <a:xfrm flipH="1">
            <a:off x="5204099" y="2188451"/>
            <a:ext cx="5048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85" name="Line 22"/>
          <p:cNvSpPr>
            <a:spLocks noChangeShapeType="1"/>
          </p:cNvSpPr>
          <p:nvPr/>
        </p:nvSpPr>
        <p:spPr bwMode="auto">
          <a:xfrm>
            <a:off x="5204099" y="3280647"/>
            <a:ext cx="7207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86" name="Line 23"/>
          <p:cNvSpPr>
            <a:spLocks noChangeShapeType="1"/>
          </p:cNvSpPr>
          <p:nvPr/>
        </p:nvSpPr>
        <p:spPr bwMode="auto">
          <a:xfrm>
            <a:off x="5924824" y="3136185"/>
            <a:ext cx="0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87" name="Line 24"/>
          <p:cNvSpPr>
            <a:spLocks noChangeShapeType="1"/>
          </p:cNvSpPr>
          <p:nvPr/>
        </p:nvSpPr>
        <p:spPr bwMode="auto">
          <a:xfrm>
            <a:off x="6067699" y="3064747"/>
            <a:ext cx="0" cy="4318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88" name="Line 25"/>
          <p:cNvSpPr>
            <a:spLocks noChangeShapeType="1"/>
          </p:cNvSpPr>
          <p:nvPr/>
        </p:nvSpPr>
        <p:spPr bwMode="auto">
          <a:xfrm>
            <a:off x="6067699" y="3280647"/>
            <a:ext cx="433387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89" name="Line 26"/>
          <p:cNvSpPr>
            <a:spLocks noChangeShapeType="1"/>
          </p:cNvSpPr>
          <p:nvPr/>
        </p:nvSpPr>
        <p:spPr bwMode="auto">
          <a:xfrm flipV="1">
            <a:off x="6501086" y="3064747"/>
            <a:ext cx="287338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0" name="Line 27"/>
          <p:cNvSpPr>
            <a:spLocks noChangeShapeType="1"/>
          </p:cNvSpPr>
          <p:nvPr/>
        </p:nvSpPr>
        <p:spPr bwMode="auto">
          <a:xfrm flipV="1">
            <a:off x="6788424" y="3279419"/>
            <a:ext cx="990803" cy="1228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1" name="Line 28"/>
          <p:cNvSpPr>
            <a:spLocks noChangeShapeType="1"/>
          </p:cNvSpPr>
          <p:nvPr/>
        </p:nvSpPr>
        <p:spPr bwMode="auto">
          <a:xfrm>
            <a:off x="7806191" y="2185995"/>
            <a:ext cx="2891" cy="1093424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5734963" y="1626557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3" name="Rectangle 11"/>
          <p:cNvSpPr>
            <a:spLocks noChangeArrowheads="1"/>
          </p:cNvSpPr>
          <p:nvPr/>
        </p:nvSpPr>
        <p:spPr bwMode="auto">
          <a:xfrm>
            <a:off x="6766594" y="2078044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4" name="文本框 93"/>
          <p:cNvSpPr txBox="1"/>
          <p:nvPr/>
        </p:nvSpPr>
        <p:spPr>
          <a:xfrm>
            <a:off x="6749284" y="1636292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5" name="Line 28"/>
          <p:cNvSpPr>
            <a:spLocks noChangeShapeType="1"/>
          </p:cNvSpPr>
          <p:nvPr/>
        </p:nvSpPr>
        <p:spPr bwMode="auto">
          <a:xfrm>
            <a:off x="5202652" y="2191153"/>
            <a:ext cx="2891" cy="1093424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6" name="Rectangle 11"/>
          <p:cNvSpPr>
            <a:spLocks noChangeArrowheads="1"/>
          </p:cNvSpPr>
          <p:nvPr/>
        </p:nvSpPr>
        <p:spPr bwMode="auto">
          <a:xfrm>
            <a:off x="5739342" y="3946700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7" name="Rectangle 12"/>
          <p:cNvSpPr>
            <a:spLocks noChangeArrowheads="1"/>
          </p:cNvSpPr>
          <p:nvPr/>
        </p:nvSpPr>
        <p:spPr bwMode="auto">
          <a:xfrm>
            <a:off x="5749972" y="4482738"/>
            <a:ext cx="647700" cy="217488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8" name="Line 13"/>
          <p:cNvSpPr>
            <a:spLocks noChangeShapeType="1"/>
          </p:cNvSpPr>
          <p:nvPr/>
        </p:nvSpPr>
        <p:spPr bwMode="auto">
          <a:xfrm>
            <a:off x="6387042" y="4018138"/>
            <a:ext cx="360362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9" name="Line 14"/>
          <p:cNvSpPr>
            <a:spLocks noChangeShapeType="1"/>
          </p:cNvSpPr>
          <p:nvPr/>
        </p:nvSpPr>
        <p:spPr bwMode="auto">
          <a:xfrm>
            <a:off x="6399920" y="4594400"/>
            <a:ext cx="900113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0" name="Rectangle 15"/>
          <p:cNvSpPr>
            <a:spLocks noChangeArrowheads="1"/>
          </p:cNvSpPr>
          <p:nvPr/>
        </p:nvSpPr>
        <p:spPr bwMode="auto">
          <a:xfrm>
            <a:off x="6914920" y="4461222"/>
            <a:ext cx="719138" cy="217488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1" name="Line 16"/>
          <p:cNvSpPr>
            <a:spLocks noChangeShapeType="1"/>
          </p:cNvSpPr>
          <p:nvPr/>
        </p:nvSpPr>
        <p:spPr bwMode="auto">
          <a:xfrm>
            <a:off x="7252078" y="4289926"/>
            <a:ext cx="0" cy="178593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2" name="Line 17"/>
          <p:cNvSpPr>
            <a:spLocks noChangeShapeType="1"/>
          </p:cNvSpPr>
          <p:nvPr/>
        </p:nvSpPr>
        <p:spPr bwMode="auto">
          <a:xfrm>
            <a:off x="7252078" y="4289926"/>
            <a:ext cx="528229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3" name="Line 18"/>
          <p:cNvSpPr>
            <a:spLocks noChangeShapeType="1"/>
          </p:cNvSpPr>
          <p:nvPr/>
        </p:nvSpPr>
        <p:spPr bwMode="auto">
          <a:xfrm flipV="1">
            <a:off x="6747404" y="4015682"/>
            <a:ext cx="1062241" cy="245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4" name="Line 19"/>
          <p:cNvSpPr>
            <a:spLocks noChangeShapeType="1"/>
          </p:cNvSpPr>
          <p:nvPr/>
        </p:nvSpPr>
        <p:spPr bwMode="auto">
          <a:xfrm flipH="1">
            <a:off x="5234517" y="4018138"/>
            <a:ext cx="5048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5" name="Line 20"/>
          <p:cNvSpPr>
            <a:spLocks noChangeShapeType="1"/>
          </p:cNvSpPr>
          <p:nvPr/>
        </p:nvSpPr>
        <p:spPr bwMode="auto">
          <a:xfrm>
            <a:off x="5234517" y="4018138"/>
            <a:ext cx="0" cy="1439862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6" name="Line 21"/>
          <p:cNvSpPr>
            <a:spLocks noChangeShapeType="1"/>
          </p:cNvSpPr>
          <p:nvPr/>
        </p:nvSpPr>
        <p:spPr bwMode="auto">
          <a:xfrm flipH="1">
            <a:off x="5234517" y="4594400"/>
            <a:ext cx="5048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7" name="Line 22"/>
          <p:cNvSpPr>
            <a:spLocks noChangeShapeType="1"/>
          </p:cNvSpPr>
          <p:nvPr/>
        </p:nvSpPr>
        <p:spPr bwMode="auto">
          <a:xfrm>
            <a:off x="5234517" y="5458000"/>
            <a:ext cx="7207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8" name="Line 23"/>
          <p:cNvSpPr>
            <a:spLocks noChangeShapeType="1"/>
          </p:cNvSpPr>
          <p:nvPr/>
        </p:nvSpPr>
        <p:spPr bwMode="auto">
          <a:xfrm>
            <a:off x="5955242" y="5313538"/>
            <a:ext cx="0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9" name="Line 24"/>
          <p:cNvSpPr>
            <a:spLocks noChangeShapeType="1"/>
          </p:cNvSpPr>
          <p:nvPr/>
        </p:nvSpPr>
        <p:spPr bwMode="auto">
          <a:xfrm>
            <a:off x="6098117" y="5242100"/>
            <a:ext cx="0" cy="4318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10" name="Line 25"/>
          <p:cNvSpPr>
            <a:spLocks noChangeShapeType="1"/>
          </p:cNvSpPr>
          <p:nvPr/>
        </p:nvSpPr>
        <p:spPr bwMode="auto">
          <a:xfrm>
            <a:off x="6098117" y="5458000"/>
            <a:ext cx="433387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11" name="Line 26"/>
          <p:cNvSpPr>
            <a:spLocks noChangeShapeType="1"/>
          </p:cNvSpPr>
          <p:nvPr/>
        </p:nvSpPr>
        <p:spPr bwMode="auto">
          <a:xfrm flipV="1">
            <a:off x="6531504" y="5242100"/>
            <a:ext cx="287338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12" name="Line 27"/>
          <p:cNvSpPr>
            <a:spLocks noChangeShapeType="1"/>
          </p:cNvSpPr>
          <p:nvPr/>
        </p:nvSpPr>
        <p:spPr bwMode="auto">
          <a:xfrm flipV="1">
            <a:off x="6818842" y="5456772"/>
            <a:ext cx="990803" cy="1228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13" name="Line 28"/>
          <p:cNvSpPr>
            <a:spLocks noChangeShapeType="1"/>
          </p:cNvSpPr>
          <p:nvPr/>
        </p:nvSpPr>
        <p:spPr bwMode="auto">
          <a:xfrm>
            <a:off x="7809645" y="4016910"/>
            <a:ext cx="0" cy="1439862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14" name="文本框 113"/>
          <p:cNvSpPr txBox="1"/>
          <p:nvPr/>
        </p:nvSpPr>
        <p:spPr>
          <a:xfrm>
            <a:off x="5660276" y="3469191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5660276" y="4702555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479225" y="5771423"/>
            <a:ext cx="8317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、实验中我们应</a:t>
            </a: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观察比较的是什么？</a:t>
            </a:r>
          </a:p>
        </p:txBody>
      </p:sp>
    </p:spTree>
    <p:extLst>
      <p:ext uri="{BB962C8B-B14F-4D97-AF65-F5344CB8AC3E}">
        <p14:creationId xmlns:p14="http://schemas.microsoft.com/office/powerpoint/2010/main" val="200209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" grpId="0"/>
      <p:bldP spid="231" grpId="1"/>
      <p:bldP spid="232" grpId="0"/>
      <p:bldP spid="232" grpId="1"/>
      <p:bldP spid="242" grpId="0" animBg="1"/>
      <p:bldP spid="242" grpId="1" animBg="1"/>
      <p:bldP spid="253" grpId="0"/>
      <p:bldP spid="253" grpId="1"/>
      <p:bldP spid="255" grpId="0" animBg="1"/>
      <p:bldP spid="255" grpId="1" animBg="1"/>
      <p:bldP spid="256" grpId="0"/>
      <p:bldP spid="256" grpId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/>
      <p:bldP spid="93" grpId="0" animBg="1"/>
      <p:bldP spid="94" grpId="0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/>
      <p:bldP spid="115" grpId="0"/>
      <p:bldP spid="1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6216" y="612643"/>
            <a:ext cx="8178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实验：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探究电热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en-US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、</a:t>
            </a:r>
            <a:r>
              <a:rPr lang="zh-CN" altLang="en-US" sz="3600" b="1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en-US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的关系；</a:t>
            </a:r>
            <a:r>
              <a:rPr lang="en-US" altLang="zh-CN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 </a:t>
            </a:r>
          </a:p>
          <a:p>
            <a:endParaRPr lang="zh-CN" altLang="en-US" sz="36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725400"/>
            <a:ext cx="1146218" cy="42081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65031" y="1664119"/>
            <a:ext cx="1723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设计实验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167425" y="1798590"/>
            <a:ext cx="543060" cy="21040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225" y="2616090"/>
            <a:ext cx="44422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、探究电热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的关系：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479225" y="4228579"/>
            <a:ext cx="4342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、探究电热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的关系：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184" name="Line 16"/>
          <p:cNvSpPr>
            <a:spLocks noChangeShapeType="1"/>
          </p:cNvSpPr>
          <p:nvPr/>
        </p:nvSpPr>
        <p:spPr bwMode="auto">
          <a:xfrm>
            <a:off x="7006176" y="3582310"/>
            <a:ext cx="0" cy="178593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35" name="Rectangle 11"/>
          <p:cNvSpPr>
            <a:spLocks noChangeArrowheads="1"/>
          </p:cNvSpPr>
          <p:nvPr/>
        </p:nvSpPr>
        <p:spPr bwMode="auto">
          <a:xfrm>
            <a:off x="5734963" y="2067697"/>
            <a:ext cx="488347" cy="239489"/>
          </a:xfrm>
          <a:prstGeom prst="rect">
            <a:avLst/>
          </a:prstGeom>
          <a:solidFill>
            <a:srgbClr val="0070C0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2" name="Line 18"/>
          <p:cNvSpPr>
            <a:spLocks noChangeShapeType="1"/>
          </p:cNvSpPr>
          <p:nvPr/>
        </p:nvSpPr>
        <p:spPr bwMode="auto">
          <a:xfrm flipV="1">
            <a:off x="6249348" y="2185995"/>
            <a:ext cx="539075" cy="245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43" name="Line 19"/>
          <p:cNvSpPr>
            <a:spLocks noChangeShapeType="1"/>
          </p:cNvSpPr>
          <p:nvPr/>
        </p:nvSpPr>
        <p:spPr bwMode="auto">
          <a:xfrm flipH="1">
            <a:off x="5204099" y="2188451"/>
            <a:ext cx="5048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46" name="Line 22"/>
          <p:cNvSpPr>
            <a:spLocks noChangeShapeType="1"/>
          </p:cNvSpPr>
          <p:nvPr/>
        </p:nvSpPr>
        <p:spPr bwMode="auto">
          <a:xfrm>
            <a:off x="5204098" y="3309983"/>
            <a:ext cx="7207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47" name="Line 23"/>
          <p:cNvSpPr>
            <a:spLocks noChangeShapeType="1"/>
          </p:cNvSpPr>
          <p:nvPr/>
        </p:nvSpPr>
        <p:spPr bwMode="auto">
          <a:xfrm>
            <a:off x="5924824" y="3136185"/>
            <a:ext cx="0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48" name="Line 24"/>
          <p:cNvSpPr>
            <a:spLocks noChangeShapeType="1"/>
          </p:cNvSpPr>
          <p:nvPr/>
        </p:nvSpPr>
        <p:spPr bwMode="auto">
          <a:xfrm>
            <a:off x="6067699" y="3064747"/>
            <a:ext cx="0" cy="4318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49" name="Line 25"/>
          <p:cNvSpPr>
            <a:spLocks noChangeShapeType="1"/>
          </p:cNvSpPr>
          <p:nvPr/>
        </p:nvSpPr>
        <p:spPr bwMode="auto">
          <a:xfrm>
            <a:off x="6067699" y="3280647"/>
            <a:ext cx="433387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0" name="Line 26"/>
          <p:cNvSpPr>
            <a:spLocks noChangeShapeType="1"/>
          </p:cNvSpPr>
          <p:nvPr/>
        </p:nvSpPr>
        <p:spPr bwMode="auto">
          <a:xfrm flipV="1">
            <a:off x="6501086" y="3064747"/>
            <a:ext cx="287338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1" name="Line 27"/>
          <p:cNvSpPr>
            <a:spLocks noChangeShapeType="1"/>
          </p:cNvSpPr>
          <p:nvPr/>
        </p:nvSpPr>
        <p:spPr bwMode="auto">
          <a:xfrm flipV="1">
            <a:off x="6788424" y="3279419"/>
            <a:ext cx="990803" cy="1228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2" name="Line 28"/>
          <p:cNvSpPr>
            <a:spLocks noChangeShapeType="1"/>
          </p:cNvSpPr>
          <p:nvPr/>
        </p:nvSpPr>
        <p:spPr bwMode="auto">
          <a:xfrm>
            <a:off x="7793646" y="2185995"/>
            <a:ext cx="2891" cy="1093424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3" name="文本框 252"/>
          <p:cNvSpPr txBox="1"/>
          <p:nvPr/>
        </p:nvSpPr>
        <p:spPr>
          <a:xfrm>
            <a:off x="5629858" y="1639504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5" name="Rectangle 11"/>
          <p:cNvSpPr>
            <a:spLocks noChangeArrowheads="1"/>
          </p:cNvSpPr>
          <p:nvPr/>
        </p:nvSpPr>
        <p:spPr bwMode="auto">
          <a:xfrm>
            <a:off x="6766594" y="2078044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" name="文本框 255"/>
          <p:cNvSpPr txBox="1"/>
          <p:nvPr/>
        </p:nvSpPr>
        <p:spPr>
          <a:xfrm>
            <a:off x="6749284" y="1636292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7" name="Line 28"/>
          <p:cNvSpPr>
            <a:spLocks noChangeShapeType="1"/>
          </p:cNvSpPr>
          <p:nvPr/>
        </p:nvSpPr>
        <p:spPr bwMode="auto">
          <a:xfrm>
            <a:off x="5202652" y="2191153"/>
            <a:ext cx="2891" cy="1093424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6" name="Line 19"/>
          <p:cNvSpPr>
            <a:spLocks noChangeShapeType="1"/>
          </p:cNvSpPr>
          <p:nvPr/>
        </p:nvSpPr>
        <p:spPr bwMode="auto">
          <a:xfrm flipH="1">
            <a:off x="5235259" y="4187211"/>
            <a:ext cx="5048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7" name="Line 22"/>
          <p:cNvSpPr>
            <a:spLocks noChangeShapeType="1"/>
          </p:cNvSpPr>
          <p:nvPr/>
        </p:nvSpPr>
        <p:spPr bwMode="auto">
          <a:xfrm>
            <a:off x="5204099" y="5392415"/>
            <a:ext cx="7207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8" name="Line 23"/>
          <p:cNvSpPr>
            <a:spLocks noChangeShapeType="1"/>
          </p:cNvSpPr>
          <p:nvPr/>
        </p:nvSpPr>
        <p:spPr bwMode="auto">
          <a:xfrm>
            <a:off x="5924824" y="5247953"/>
            <a:ext cx="0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9" name="Line 24"/>
          <p:cNvSpPr>
            <a:spLocks noChangeShapeType="1"/>
          </p:cNvSpPr>
          <p:nvPr/>
        </p:nvSpPr>
        <p:spPr bwMode="auto">
          <a:xfrm>
            <a:off x="6067699" y="5176515"/>
            <a:ext cx="0" cy="4318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50" name="Line 25"/>
          <p:cNvSpPr>
            <a:spLocks noChangeShapeType="1"/>
          </p:cNvSpPr>
          <p:nvPr/>
        </p:nvSpPr>
        <p:spPr bwMode="auto">
          <a:xfrm>
            <a:off x="6067699" y="5392415"/>
            <a:ext cx="433387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51" name="Line 26"/>
          <p:cNvSpPr>
            <a:spLocks noChangeShapeType="1"/>
          </p:cNvSpPr>
          <p:nvPr/>
        </p:nvSpPr>
        <p:spPr bwMode="auto">
          <a:xfrm flipV="1">
            <a:off x="6501086" y="5176515"/>
            <a:ext cx="287338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52" name="Line 27"/>
          <p:cNvSpPr>
            <a:spLocks noChangeShapeType="1"/>
          </p:cNvSpPr>
          <p:nvPr/>
        </p:nvSpPr>
        <p:spPr bwMode="auto">
          <a:xfrm flipV="1">
            <a:off x="6788424" y="5391187"/>
            <a:ext cx="990803" cy="1228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53" name="Line 28"/>
          <p:cNvSpPr>
            <a:spLocks noChangeShapeType="1"/>
          </p:cNvSpPr>
          <p:nvPr/>
        </p:nvSpPr>
        <p:spPr bwMode="auto">
          <a:xfrm>
            <a:off x="7806188" y="4506082"/>
            <a:ext cx="1" cy="885105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5436716" y="3548981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518070" y="4569129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7" name="Line 28"/>
          <p:cNvSpPr>
            <a:spLocks noChangeShapeType="1"/>
          </p:cNvSpPr>
          <p:nvPr/>
        </p:nvSpPr>
        <p:spPr bwMode="auto">
          <a:xfrm flipH="1">
            <a:off x="5205543" y="4184079"/>
            <a:ext cx="2752" cy="121226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58" name="Rectangle 11"/>
          <p:cNvSpPr>
            <a:spLocks noChangeArrowheads="1"/>
          </p:cNvSpPr>
          <p:nvPr/>
        </p:nvSpPr>
        <p:spPr bwMode="auto">
          <a:xfrm>
            <a:off x="6696064" y="4382239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" name="Rectangle 11"/>
          <p:cNvSpPr>
            <a:spLocks noChangeArrowheads="1"/>
          </p:cNvSpPr>
          <p:nvPr/>
        </p:nvSpPr>
        <p:spPr bwMode="auto">
          <a:xfrm>
            <a:off x="5517452" y="4076130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" name="Rectangle 15"/>
          <p:cNvSpPr>
            <a:spLocks noChangeArrowheads="1"/>
          </p:cNvSpPr>
          <p:nvPr/>
        </p:nvSpPr>
        <p:spPr bwMode="auto">
          <a:xfrm>
            <a:off x="6696064" y="3760903"/>
            <a:ext cx="647700" cy="161381"/>
          </a:xfrm>
          <a:prstGeom prst="rect">
            <a:avLst/>
          </a:prstGeom>
          <a:solidFill>
            <a:srgbClr val="00B050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2" name="Line 18"/>
          <p:cNvSpPr>
            <a:spLocks noChangeShapeType="1"/>
          </p:cNvSpPr>
          <p:nvPr/>
        </p:nvSpPr>
        <p:spPr bwMode="auto">
          <a:xfrm>
            <a:off x="7006176" y="3576459"/>
            <a:ext cx="800015" cy="99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3" name="Line 28"/>
          <p:cNvSpPr>
            <a:spLocks noChangeShapeType="1"/>
          </p:cNvSpPr>
          <p:nvPr/>
        </p:nvSpPr>
        <p:spPr bwMode="auto">
          <a:xfrm flipH="1">
            <a:off x="7806190" y="3589362"/>
            <a:ext cx="1" cy="91672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4" name="Line 19"/>
          <p:cNvSpPr>
            <a:spLocks noChangeShapeType="1"/>
          </p:cNvSpPr>
          <p:nvPr/>
        </p:nvSpPr>
        <p:spPr bwMode="auto">
          <a:xfrm flipH="1" flipV="1">
            <a:off x="6412929" y="3839612"/>
            <a:ext cx="283133" cy="198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5" name="Line 28"/>
          <p:cNvSpPr>
            <a:spLocks noChangeShapeType="1"/>
          </p:cNvSpPr>
          <p:nvPr/>
        </p:nvSpPr>
        <p:spPr bwMode="auto">
          <a:xfrm flipH="1">
            <a:off x="6412929" y="3857810"/>
            <a:ext cx="0" cy="635695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6" name="Line 19"/>
          <p:cNvSpPr>
            <a:spLocks noChangeShapeType="1"/>
          </p:cNvSpPr>
          <p:nvPr/>
        </p:nvSpPr>
        <p:spPr bwMode="auto">
          <a:xfrm flipH="1" flipV="1">
            <a:off x="6412928" y="4506082"/>
            <a:ext cx="283133" cy="198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7" name="Line 19"/>
          <p:cNvSpPr>
            <a:spLocks noChangeShapeType="1"/>
          </p:cNvSpPr>
          <p:nvPr/>
        </p:nvSpPr>
        <p:spPr bwMode="auto">
          <a:xfrm flipH="1" flipV="1">
            <a:off x="7352714" y="4490188"/>
            <a:ext cx="453476" cy="331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9" name="Line 19"/>
          <p:cNvSpPr>
            <a:spLocks noChangeShapeType="1"/>
          </p:cNvSpPr>
          <p:nvPr/>
        </p:nvSpPr>
        <p:spPr bwMode="auto">
          <a:xfrm flipH="1" flipV="1">
            <a:off x="6167672" y="4184079"/>
            <a:ext cx="245256" cy="313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4" name="Line 18"/>
          <p:cNvSpPr>
            <a:spLocks noChangeShapeType="1"/>
          </p:cNvSpPr>
          <p:nvPr/>
        </p:nvSpPr>
        <p:spPr bwMode="auto">
          <a:xfrm>
            <a:off x="7431604" y="2185993"/>
            <a:ext cx="347623" cy="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2882" y="4570926"/>
            <a:ext cx="2946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综合实验电路图：</a:t>
            </a:r>
            <a:endParaRPr lang="zh-CN" altLang="en-US" sz="28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325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 L -0.15885 0.2912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51" y="14560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0.00185 L -0.16059 0.29121 " pathEditMode="relative" rAng="0" ptsTypes="AA">
                                      <p:cBhvr>
                                        <p:cTn id="127" dur="2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99" y="14468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-2.96296E-6 L -0.15833 0.29144 " pathEditMode="relative" rAng="0" ptsTypes="AA">
                                      <p:cBhvr>
                                        <p:cTn id="129" dur="2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86" y="1456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33333E-6 L -0.16041 0.28542 " pathEditMode="relative" rAng="0" ptsTypes="AA">
                                      <p:cBhvr>
                                        <p:cTn id="131" dur="2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21" y="1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" grpId="0"/>
      <p:bldP spid="184" grpId="0" animBg="1"/>
      <p:bldP spid="235" grpId="0" animBg="1"/>
      <p:bldP spid="235" grpId="1" animBg="1"/>
      <p:bldP spid="242" grpId="0" animBg="1"/>
      <p:bldP spid="242" grpId="1" animBg="1"/>
      <p:bldP spid="243" grpId="0" animBg="1"/>
      <p:bldP spid="243" grpId="1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/>
      <p:bldP spid="253" grpId="1"/>
      <p:bldP spid="255" grpId="0" animBg="1"/>
      <p:bldP spid="256" grpId="0"/>
      <p:bldP spid="257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/>
      <p:bldP spid="56" grpId="0"/>
      <p:bldP spid="57" grpId="0" animBg="1"/>
      <p:bldP spid="57" grpId="1" animBg="1"/>
      <p:bldP spid="58" grpId="0" animBg="1"/>
      <p:bldP spid="59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9" grpId="0" animBg="1"/>
      <p:bldP spid="44" grpId="0" animBg="1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6216" y="612643"/>
            <a:ext cx="8178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实验：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探究电热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en-US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、</a:t>
            </a:r>
            <a:r>
              <a:rPr lang="zh-CN" altLang="en-US" sz="3600" b="1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en-US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的关系；</a:t>
            </a:r>
            <a:r>
              <a:rPr lang="en-US" altLang="zh-CN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 </a:t>
            </a:r>
          </a:p>
          <a:p>
            <a:endParaRPr lang="zh-CN" altLang="en-US" sz="36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725400"/>
            <a:ext cx="1146218" cy="42081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65031" y="1664119"/>
            <a:ext cx="1723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设计实验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167425" y="1798590"/>
            <a:ext cx="543060" cy="21040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225" y="2616090"/>
            <a:ext cx="44422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、探究电热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的关系：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184" name="Line 16"/>
          <p:cNvSpPr>
            <a:spLocks noChangeShapeType="1"/>
          </p:cNvSpPr>
          <p:nvPr/>
        </p:nvSpPr>
        <p:spPr bwMode="auto">
          <a:xfrm>
            <a:off x="7006176" y="3582310"/>
            <a:ext cx="0" cy="178593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35" name="Rectangle 11"/>
          <p:cNvSpPr>
            <a:spLocks noChangeArrowheads="1"/>
          </p:cNvSpPr>
          <p:nvPr/>
        </p:nvSpPr>
        <p:spPr bwMode="auto">
          <a:xfrm>
            <a:off x="5734963" y="2067697"/>
            <a:ext cx="488347" cy="239489"/>
          </a:xfrm>
          <a:prstGeom prst="rect">
            <a:avLst/>
          </a:prstGeom>
          <a:solidFill>
            <a:srgbClr val="0070C0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2" name="Line 18"/>
          <p:cNvSpPr>
            <a:spLocks noChangeShapeType="1"/>
          </p:cNvSpPr>
          <p:nvPr/>
        </p:nvSpPr>
        <p:spPr bwMode="auto">
          <a:xfrm flipV="1">
            <a:off x="6249348" y="2185995"/>
            <a:ext cx="539075" cy="245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43" name="Line 19"/>
          <p:cNvSpPr>
            <a:spLocks noChangeShapeType="1"/>
          </p:cNvSpPr>
          <p:nvPr/>
        </p:nvSpPr>
        <p:spPr bwMode="auto">
          <a:xfrm flipH="1">
            <a:off x="5204099" y="2188451"/>
            <a:ext cx="5048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46" name="Line 22"/>
          <p:cNvSpPr>
            <a:spLocks noChangeShapeType="1"/>
          </p:cNvSpPr>
          <p:nvPr/>
        </p:nvSpPr>
        <p:spPr bwMode="auto">
          <a:xfrm>
            <a:off x="5204098" y="3309983"/>
            <a:ext cx="7207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47" name="Line 23"/>
          <p:cNvSpPr>
            <a:spLocks noChangeShapeType="1"/>
          </p:cNvSpPr>
          <p:nvPr/>
        </p:nvSpPr>
        <p:spPr bwMode="auto">
          <a:xfrm>
            <a:off x="5924824" y="3136185"/>
            <a:ext cx="0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48" name="Line 24"/>
          <p:cNvSpPr>
            <a:spLocks noChangeShapeType="1"/>
          </p:cNvSpPr>
          <p:nvPr/>
        </p:nvSpPr>
        <p:spPr bwMode="auto">
          <a:xfrm>
            <a:off x="6067699" y="3064747"/>
            <a:ext cx="0" cy="4318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49" name="Line 25"/>
          <p:cNvSpPr>
            <a:spLocks noChangeShapeType="1"/>
          </p:cNvSpPr>
          <p:nvPr/>
        </p:nvSpPr>
        <p:spPr bwMode="auto">
          <a:xfrm>
            <a:off x="6067699" y="3280647"/>
            <a:ext cx="433387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0" name="Line 26"/>
          <p:cNvSpPr>
            <a:spLocks noChangeShapeType="1"/>
          </p:cNvSpPr>
          <p:nvPr/>
        </p:nvSpPr>
        <p:spPr bwMode="auto">
          <a:xfrm flipV="1">
            <a:off x="6501086" y="3064747"/>
            <a:ext cx="287338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1" name="Line 27"/>
          <p:cNvSpPr>
            <a:spLocks noChangeShapeType="1"/>
          </p:cNvSpPr>
          <p:nvPr/>
        </p:nvSpPr>
        <p:spPr bwMode="auto">
          <a:xfrm flipV="1">
            <a:off x="6788424" y="3279419"/>
            <a:ext cx="990803" cy="1228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2" name="Line 28"/>
          <p:cNvSpPr>
            <a:spLocks noChangeShapeType="1"/>
          </p:cNvSpPr>
          <p:nvPr/>
        </p:nvSpPr>
        <p:spPr bwMode="auto">
          <a:xfrm>
            <a:off x="7793646" y="2185995"/>
            <a:ext cx="2891" cy="1093424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3" name="文本框 252"/>
          <p:cNvSpPr txBox="1"/>
          <p:nvPr/>
        </p:nvSpPr>
        <p:spPr>
          <a:xfrm>
            <a:off x="5629858" y="1639504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5" name="Rectangle 11"/>
          <p:cNvSpPr>
            <a:spLocks noChangeArrowheads="1"/>
          </p:cNvSpPr>
          <p:nvPr/>
        </p:nvSpPr>
        <p:spPr bwMode="auto">
          <a:xfrm>
            <a:off x="6766594" y="2078044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" name="文本框 255"/>
          <p:cNvSpPr txBox="1"/>
          <p:nvPr/>
        </p:nvSpPr>
        <p:spPr>
          <a:xfrm>
            <a:off x="6749284" y="1636292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7" name="Line 28"/>
          <p:cNvSpPr>
            <a:spLocks noChangeShapeType="1"/>
          </p:cNvSpPr>
          <p:nvPr/>
        </p:nvSpPr>
        <p:spPr bwMode="auto">
          <a:xfrm>
            <a:off x="5202652" y="2191153"/>
            <a:ext cx="2891" cy="1093424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6" name="Line 19"/>
          <p:cNvSpPr>
            <a:spLocks noChangeShapeType="1"/>
          </p:cNvSpPr>
          <p:nvPr/>
        </p:nvSpPr>
        <p:spPr bwMode="auto">
          <a:xfrm flipH="1">
            <a:off x="5235259" y="4187211"/>
            <a:ext cx="5048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7" name="Line 22"/>
          <p:cNvSpPr>
            <a:spLocks noChangeShapeType="1"/>
          </p:cNvSpPr>
          <p:nvPr/>
        </p:nvSpPr>
        <p:spPr bwMode="auto">
          <a:xfrm>
            <a:off x="5204099" y="5392415"/>
            <a:ext cx="7207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8" name="Line 23"/>
          <p:cNvSpPr>
            <a:spLocks noChangeShapeType="1"/>
          </p:cNvSpPr>
          <p:nvPr/>
        </p:nvSpPr>
        <p:spPr bwMode="auto">
          <a:xfrm>
            <a:off x="5924824" y="5247953"/>
            <a:ext cx="0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9" name="Line 24"/>
          <p:cNvSpPr>
            <a:spLocks noChangeShapeType="1"/>
          </p:cNvSpPr>
          <p:nvPr/>
        </p:nvSpPr>
        <p:spPr bwMode="auto">
          <a:xfrm>
            <a:off x="6067699" y="5176515"/>
            <a:ext cx="0" cy="4318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50" name="Line 25"/>
          <p:cNvSpPr>
            <a:spLocks noChangeShapeType="1"/>
          </p:cNvSpPr>
          <p:nvPr/>
        </p:nvSpPr>
        <p:spPr bwMode="auto">
          <a:xfrm>
            <a:off x="6067699" y="5392415"/>
            <a:ext cx="433387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51" name="Line 26"/>
          <p:cNvSpPr>
            <a:spLocks noChangeShapeType="1"/>
          </p:cNvSpPr>
          <p:nvPr/>
        </p:nvSpPr>
        <p:spPr bwMode="auto">
          <a:xfrm flipV="1">
            <a:off x="6501086" y="5176515"/>
            <a:ext cx="287338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52" name="Line 27"/>
          <p:cNvSpPr>
            <a:spLocks noChangeShapeType="1"/>
          </p:cNvSpPr>
          <p:nvPr/>
        </p:nvSpPr>
        <p:spPr bwMode="auto">
          <a:xfrm flipV="1">
            <a:off x="6788424" y="5391187"/>
            <a:ext cx="990803" cy="1228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53" name="Line 28"/>
          <p:cNvSpPr>
            <a:spLocks noChangeShapeType="1"/>
          </p:cNvSpPr>
          <p:nvPr/>
        </p:nvSpPr>
        <p:spPr bwMode="auto">
          <a:xfrm>
            <a:off x="7806188" y="4506082"/>
            <a:ext cx="1" cy="885105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5436716" y="3548981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518070" y="4569129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7" name="Line 28"/>
          <p:cNvSpPr>
            <a:spLocks noChangeShapeType="1"/>
          </p:cNvSpPr>
          <p:nvPr/>
        </p:nvSpPr>
        <p:spPr bwMode="auto">
          <a:xfrm flipH="1">
            <a:off x="5205543" y="4184079"/>
            <a:ext cx="2752" cy="121226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58" name="Rectangle 11"/>
          <p:cNvSpPr>
            <a:spLocks noChangeArrowheads="1"/>
          </p:cNvSpPr>
          <p:nvPr/>
        </p:nvSpPr>
        <p:spPr bwMode="auto">
          <a:xfrm>
            <a:off x="6696064" y="4382239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" name="Rectangle 11"/>
          <p:cNvSpPr>
            <a:spLocks noChangeArrowheads="1"/>
          </p:cNvSpPr>
          <p:nvPr/>
        </p:nvSpPr>
        <p:spPr bwMode="auto">
          <a:xfrm>
            <a:off x="5517452" y="4076130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" name="Rectangle 15"/>
          <p:cNvSpPr>
            <a:spLocks noChangeArrowheads="1"/>
          </p:cNvSpPr>
          <p:nvPr/>
        </p:nvSpPr>
        <p:spPr bwMode="auto">
          <a:xfrm>
            <a:off x="6696064" y="3760903"/>
            <a:ext cx="647700" cy="161381"/>
          </a:xfrm>
          <a:prstGeom prst="rect">
            <a:avLst/>
          </a:prstGeom>
          <a:solidFill>
            <a:srgbClr val="00B050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2" name="Line 18"/>
          <p:cNvSpPr>
            <a:spLocks noChangeShapeType="1"/>
          </p:cNvSpPr>
          <p:nvPr/>
        </p:nvSpPr>
        <p:spPr bwMode="auto">
          <a:xfrm>
            <a:off x="7006176" y="3576459"/>
            <a:ext cx="800015" cy="99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3" name="Line 28"/>
          <p:cNvSpPr>
            <a:spLocks noChangeShapeType="1"/>
          </p:cNvSpPr>
          <p:nvPr/>
        </p:nvSpPr>
        <p:spPr bwMode="auto">
          <a:xfrm flipH="1">
            <a:off x="7806190" y="3589362"/>
            <a:ext cx="1" cy="91672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4" name="Line 19"/>
          <p:cNvSpPr>
            <a:spLocks noChangeShapeType="1"/>
          </p:cNvSpPr>
          <p:nvPr/>
        </p:nvSpPr>
        <p:spPr bwMode="auto">
          <a:xfrm flipH="1" flipV="1">
            <a:off x="6412929" y="3839612"/>
            <a:ext cx="283133" cy="198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5" name="Line 28"/>
          <p:cNvSpPr>
            <a:spLocks noChangeShapeType="1"/>
          </p:cNvSpPr>
          <p:nvPr/>
        </p:nvSpPr>
        <p:spPr bwMode="auto">
          <a:xfrm flipH="1">
            <a:off x="6412929" y="3857810"/>
            <a:ext cx="0" cy="635695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6" name="Line 19"/>
          <p:cNvSpPr>
            <a:spLocks noChangeShapeType="1"/>
          </p:cNvSpPr>
          <p:nvPr/>
        </p:nvSpPr>
        <p:spPr bwMode="auto">
          <a:xfrm flipH="1" flipV="1">
            <a:off x="6412928" y="4506082"/>
            <a:ext cx="283133" cy="198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7" name="Line 19"/>
          <p:cNvSpPr>
            <a:spLocks noChangeShapeType="1"/>
          </p:cNvSpPr>
          <p:nvPr/>
        </p:nvSpPr>
        <p:spPr bwMode="auto">
          <a:xfrm flipH="1" flipV="1">
            <a:off x="7352714" y="4490188"/>
            <a:ext cx="453476" cy="331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9" name="Line 19"/>
          <p:cNvSpPr>
            <a:spLocks noChangeShapeType="1"/>
          </p:cNvSpPr>
          <p:nvPr/>
        </p:nvSpPr>
        <p:spPr bwMode="auto">
          <a:xfrm flipH="1" flipV="1">
            <a:off x="6167672" y="4184079"/>
            <a:ext cx="245256" cy="313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4" name="Line 18"/>
          <p:cNvSpPr>
            <a:spLocks noChangeShapeType="1"/>
          </p:cNvSpPr>
          <p:nvPr/>
        </p:nvSpPr>
        <p:spPr bwMode="auto">
          <a:xfrm>
            <a:off x="7431604" y="2185993"/>
            <a:ext cx="347623" cy="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5" name="Line 28"/>
          <p:cNvSpPr>
            <a:spLocks noChangeShapeType="1"/>
          </p:cNvSpPr>
          <p:nvPr/>
        </p:nvSpPr>
        <p:spPr bwMode="auto">
          <a:xfrm flipH="1">
            <a:off x="3734550" y="4184079"/>
            <a:ext cx="2752" cy="121226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55" name="Line 27"/>
          <p:cNvSpPr>
            <a:spLocks noChangeShapeType="1"/>
          </p:cNvSpPr>
          <p:nvPr/>
        </p:nvSpPr>
        <p:spPr bwMode="auto">
          <a:xfrm flipV="1">
            <a:off x="3748260" y="5391187"/>
            <a:ext cx="1454392" cy="15632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157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 L -0.15885 0.2912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51" y="1456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0.00185 L -0.16059 0.29121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99" y="14468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-2.96296E-6 L -0.15833 0.29144 " pathEditMode="relative" rAng="0" ptsTypes="AA">
                                      <p:cBhvr>
                                        <p:cTn id="127" dur="2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86" y="14560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33333E-6 L -0.16041 0.28542 " pathEditMode="relative" rAng="0" ptsTypes="AA">
                                      <p:cBhvr>
                                        <p:cTn id="129" dur="2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21" y="14259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animBg="1"/>
      <p:bldP spid="235" grpId="0" animBg="1"/>
      <p:bldP spid="235" grpId="1" animBg="1"/>
      <p:bldP spid="242" grpId="0" animBg="1"/>
      <p:bldP spid="242" grpId="1" animBg="1"/>
      <p:bldP spid="243" grpId="0" animBg="1"/>
      <p:bldP spid="243" grpId="1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/>
      <p:bldP spid="253" grpId="1"/>
      <p:bldP spid="255" grpId="0" animBg="1"/>
      <p:bldP spid="256" grpId="0"/>
      <p:bldP spid="257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/>
      <p:bldP spid="56" grpId="0"/>
      <p:bldP spid="57" grpId="0" animBg="1"/>
      <p:bldP spid="57" grpId="1" animBg="1"/>
      <p:bldP spid="58" grpId="0" animBg="1"/>
      <p:bldP spid="59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9" grpId="0" animBg="1"/>
      <p:bldP spid="44" grpId="0" animBg="1"/>
      <p:bldP spid="45" grpId="0" animBg="1"/>
      <p:bldP spid="5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6"/>
          <p:cNvSpPr>
            <a:spLocks noChangeShapeType="1"/>
          </p:cNvSpPr>
          <p:nvPr/>
        </p:nvSpPr>
        <p:spPr bwMode="auto">
          <a:xfrm>
            <a:off x="6016287" y="2442968"/>
            <a:ext cx="0" cy="178593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" name="Line 19"/>
          <p:cNvSpPr>
            <a:spLocks noChangeShapeType="1"/>
          </p:cNvSpPr>
          <p:nvPr/>
        </p:nvSpPr>
        <p:spPr bwMode="auto">
          <a:xfrm flipH="1">
            <a:off x="4243585" y="3319730"/>
            <a:ext cx="5048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" name="Line 22"/>
          <p:cNvSpPr>
            <a:spLocks noChangeShapeType="1"/>
          </p:cNvSpPr>
          <p:nvPr/>
        </p:nvSpPr>
        <p:spPr bwMode="auto">
          <a:xfrm>
            <a:off x="4212425" y="4524934"/>
            <a:ext cx="7207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5" name="Line 23"/>
          <p:cNvSpPr>
            <a:spLocks noChangeShapeType="1"/>
          </p:cNvSpPr>
          <p:nvPr/>
        </p:nvSpPr>
        <p:spPr bwMode="auto">
          <a:xfrm>
            <a:off x="4933150" y="4380472"/>
            <a:ext cx="0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" name="Line 24"/>
          <p:cNvSpPr>
            <a:spLocks noChangeShapeType="1"/>
          </p:cNvSpPr>
          <p:nvPr/>
        </p:nvSpPr>
        <p:spPr bwMode="auto">
          <a:xfrm>
            <a:off x="5076025" y="4309034"/>
            <a:ext cx="0" cy="4318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7" name="Line 25"/>
          <p:cNvSpPr>
            <a:spLocks noChangeShapeType="1"/>
          </p:cNvSpPr>
          <p:nvPr/>
        </p:nvSpPr>
        <p:spPr bwMode="auto">
          <a:xfrm>
            <a:off x="5076025" y="4524934"/>
            <a:ext cx="433387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8" name="Line 26"/>
          <p:cNvSpPr>
            <a:spLocks noChangeShapeType="1"/>
          </p:cNvSpPr>
          <p:nvPr/>
        </p:nvSpPr>
        <p:spPr bwMode="auto">
          <a:xfrm flipV="1">
            <a:off x="5509412" y="4309034"/>
            <a:ext cx="287338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" name="Line 27"/>
          <p:cNvSpPr>
            <a:spLocks noChangeShapeType="1"/>
          </p:cNvSpPr>
          <p:nvPr/>
        </p:nvSpPr>
        <p:spPr bwMode="auto">
          <a:xfrm flipV="1">
            <a:off x="5796750" y="4523706"/>
            <a:ext cx="990803" cy="1228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" name="Line 28"/>
          <p:cNvSpPr>
            <a:spLocks noChangeShapeType="1"/>
          </p:cNvSpPr>
          <p:nvPr/>
        </p:nvSpPr>
        <p:spPr bwMode="auto">
          <a:xfrm>
            <a:off x="6814514" y="3638601"/>
            <a:ext cx="1" cy="885105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148072" y="2681500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07088" y="3472695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4217105" y="3190347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6015492" y="2416398"/>
            <a:ext cx="800015" cy="99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" name="Line 28"/>
          <p:cNvSpPr>
            <a:spLocks noChangeShapeType="1"/>
          </p:cNvSpPr>
          <p:nvPr/>
        </p:nvSpPr>
        <p:spPr bwMode="auto">
          <a:xfrm>
            <a:off x="6812714" y="2416398"/>
            <a:ext cx="1801" cy="1222203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0" name="Line 28"/>
          <p:cNvSpPr>
            <a:spLocks noChangeShapeType="1"/>
          </p:cNvSpPr>
          <p:nvPr/>
        </p:nvSpPr>
        <p:spPr bwMode="auto">
          <a:xfrm>
            <a:off x="5254022" y="2706524"/>
            <a:ext cx="2" cy="604767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 flipH="1" flipV="1">
            <a:off x="5421252" y="3314138"/>
            <a:ext cx="283133" cy="198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2" name="Line 19"/>
          <p:cNvSpPr>
            <a:spLocks noChangeShapeType="1"/>
          </p:cNvSpPr>
          <p:nvPr/>
        </p:nvSpPr>
        <p:spPr bwMode="auto">
          <a:xfrm flipH="1">
            <a:off x="6245356" y="3314138"/>
            <a:ext cx="567358" cy="559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3" name="Line 19"/>
          <p:cNvSpPr>
            <a:spLocks noChangeShapeType="1"/>
          </p:cNvSpPr>
          <p:nvPr/>
        </p:nvSpPr>
        <p:spPr bwMode="auto">
          <a:xfrm flipH="1" flipV="1">
            <a:off x="4864804" y="3314137"/>
            <a:ext cx="567358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4" name="Line 28"/>
          <p:cNvSpPr>
            <a:spLocks noChangeShapeType="1"/>
          </p:cNvSpPr>
          <p:nvPr/>
        </p:nvSpPr>
        <p:spPr bwMode="auto">
          <a:xfrm flipH="1">
            <a:off x="2472327" y="3314137"/>
            <a:ext cx="2752" cy="121226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" name="Line 27"/>
          <p:cNvSpPr>
            <a:spLocks noChangeShapeType="1"/>
          </p:cNvSpPr>
          <p:nvPr/>
        </p:nvSpPr>
        <p:spPr bwMode="auto">
          <a:xfrm flipV="1">
            <a:off x="2472326" y="4523706"/>
            <a:ext cx="1738652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7" name="Line 18"/>
          <p:cNvSpPr>
            <a:spLocks noChangeShapeType="1"/>
          </p:cNvSpPr>
          <p:nvPr/>
        </p:nvSpPr>
        <p:spPr bwMode="auto">
          <a:xfrm flipV="1">
            <a:off x="3794679" y="3319728"/>
            <a:ext cx="387909" cy="246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8" name="Line 19"/>
          <p:cNvSpPr>
            <a:spLocks noChangeShapeType="1"/>
          </p:cNvSpPr>
          <p:nvPr/>
        </p:nvSpPr>
        <p:spPr bwMode="auto">
          <a:xfrm flipH="1">
            <a:off x="2485341" y="3319728"/>
            <a:ext cx="1307282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034719" y="2681500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46216" y="612643"/>
            <a:ext cx="8178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实验：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探究电热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en-US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、</a:t>
            </a:r>
            <a:r>
              <a:rPr lang="zh-CN" altLang="en-US" sz="3600" b="1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en-US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的关系；</a:t>
            </a:r>
            <a:r>
              <a:rPr lang="en-US" altLang="zh-CN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 </a:t>
            </a:r>
          </a:p>
          <a:p>
            <a:endParaRPr lang="zh-CN" altLang="en-US" sz="36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五边形 30"/>
          <p:cNvSpPr/>
          <p:nvPr/>
        </p:nvSpPr>
        <p:spPr>
          <a:xfrm>
            <a:off x="0" y="725400"/>
            <a:ext cx="1146218" cy="42081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Rectangle 11"/>
          <p:cNvSpPr>
            <a:spLocks noChangeArrowheads="1"/>
          </p:cNvSpPr>
          <p:nvPr/>
        </p:nvSpPr>
        <p:spPr bwMode="auto">
          <a:xfrm>
            <a:off x="5597656" y="3190347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Line 18"/>
          <p:cNvSpPr>
            <a:spLocks noChangeShapeType="1"/>
          </p:cNvSpPr>
          <p:nvPr/>
        </p:nvSpPr>
        <p:spPr bwMode="auto">
          <a:xfrm flipV="1">
            <a:off x="5265795" y="2707389"/>
            <a:ext cx="547590" cy="4504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7" name="Rectangle 15"/>
          <p:cNvSpPr>
            <a:spLocks noChangeArrowheads="1"/>
          </p:cNvSpPr>
          <p:nvPr/>
        </p:nvSpPr>
        <p:spPr bwMode="auto">
          <a:xfrm>
            <a:off x="5691642" y="2631459"/>
            <a:ext cx="647700" cy="161381"/>
          </a:xfrm>
          <a:prstGeom prst="rect">
            <a:avLst/>
          </a:prstGeom>
          <a:solidFill>
            <a:srgbClr val="00B050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Rectangle 11"/>
          <p:cNvSpPr>
            <a:spLocks noChangeArrowheads="1"/>
          </p:cNvSpPr>
          <p:nvPr/>
        </p:nvSpPr>
        <p:spPr bwMode="auto">
          <a:xfrm>
            <a:off x="3104634" y="3194392"/>
            <a:ext cx="488347" cy="239489"/>
          </a:xfrm>
          <a:prstGeom prst="rect">
            <a:avLst/>
          </a:prstGeom>
          <a:solidFill>
            <a:srgbClr val="0070C0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1146216" y="1749645"/>
            <a:ext cx="1803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电路图：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五边形 39"/>
          <p:cNvSpPr/>
          <p:nvPr/>
        </p:nvSpPr>
        <p:spPr>
          <a:xfrm>
            <a:off x="474369" y="1906051"/>
            <a:ext cx="578235" cy="21040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06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550017" y="656204"/>
            <a:ext cx="4623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一、 电流的热效应</a:t>
            </a:r>
            <a:endParaRPr lang="zh-CN" altLang="en-US" sz="36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90152" y="4750730"/>
            <a:ext cx="868036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4000">
              <a:lnSpc>
                <a:spcPts val="4500"/>
              </a:lnSpc>
            </a:pPr>
            <a:r>
              <a:rPr lang="zh-CN" altLang="en-US" sz="36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电流通过导体时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电能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转化成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内能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，这种现象叫做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电流的热效应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6600" y="2265898"/>
            <a:ext cx="3012465" cy="2023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7561" y="2088231"/>
            <a:ext cx="2071599" cy="237850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/>
          <a:srcRect t="4858"/>
          <a:stretch/>
        </p:blipFill>
        <p:spPr>
          <a:xfrm>
            <a:off x="346960" y="1966499"/>
            <a:ext cx="2441144" cy="232256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650208" y="4289064"/>
            <a:ext cx="1506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电热水壶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70478" y="4289064"/>
            <a:ext cx="1506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电烤箱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43189" y="4289461"/>
            <a:ext cx="1506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电热扇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597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58352" y="749001"/>
            <a:ext cx="77659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练习：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如图所示的常见电器中，不是利用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电流热效应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工作的是（　　）；</a:t>
            </a:r>
          </a:p>
          <a:p>
            <a:pPr>
              <a:lnSpc>
                <a:spcPts val="4000"/>
              </a:lnSpc>
            </a:pP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60473" y="1302999"/>
            <a:ext cx="405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12129" t="5731" r="9126" b="14279"/>
          <a:stretch/>
        </p:blipFill>
        <p:spPr>
          <a:xfrm>
            <a:off x="2609500" y="2681145"/>
            <a:ext cx="1931832" cy="14681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6405" y="2633694"/>
            <a:ext cx="1474764" cy="15156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3514" y="2705069"/>
            <a:ext cx="1390919" cy="14203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l="13312" t="6071" r="10990" b="6036"/>
          <a:stretch/>
        </p:blipFill>
        <p:spPr>
          <a:xfrm>
            <a:off x="368610" y="2681145"/>
            <a:ext cx="1996226" cy="17383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34959" y="4402813"/>
            <a:ext cx="12250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A.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31185" y="4401051"/>
            <a:ext cx="15616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B.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电动机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59758" y="4402813"/>
            <a:ext cx="15680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C.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电饭煲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10097" y="4402813"/>
            <a:ext cx="16177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D.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电熨斗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9850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10485" y="1818364"/>
            <a:ext cx="3541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器材：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自制电热手套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46218" y="612643"/>
            <a:ext cx="2073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体验电热</a:t>
            </a:r>
            <a:endParaRPr lang="zh-CN" altLang="en-US" sz="36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0" y="725400"/>
            <a:ext cx="1146218" cy="42081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五边形 15"/>
          <p:cNvSpPr/>
          <p:nvPr/>
        </p:nvSpPr>
        <p:spPr>
          <a:xfrm>
            <a:off x="167425" y="1974769"/>
            <a:ext cx="543060" cy="21040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10485" y="3491976"/>
            <a:ext cx="8072907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体验一：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请尝试分别戴上两只手套，通电一段时间后感受一下两只手套的发热情况是否一样？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167426" y="3648381"/>
            <a:ext cx="543060" cy="21040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10485" y="4842743"/>
            <a:ext cx="8072907" cy="1090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体验二：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尝试增大通过两只手套中电流，感受一下手套的发热情况有什么变化？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167425" y="4954174"/>
            <a:ext cx="543060" cy="21040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759952" y="-173891"/>
            <a:ext cx="3046659" cy="4062212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 flipV="1">
            <a:off x="4726950" y="1351992"/>
            <a:ext cx="3425782" cy="4199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5383774" y="1262732"/>
            <a:ext cx="656824" cy="18523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68063" y="1259376"/>
            <a:ext cx="656824" cy="18523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8152732" y="1339113"/>
            <a:ext cx="12474" cy="14713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726950" y="1381106"/>
            <a:ext cx="0" cy="14645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714071" y="2845643"/>
            <a:ext cx="66970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6747245" y="2808746"/>
            <a:ext cx="1417961" cy="2575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570515" y="2845643"/>
            <a:ext cx="66970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383774" y="2571672"/>
            <a:ext cx="0" cy="57437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570515" y="2718023"/>
            <a:ext cx="0" cy="2552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流程图: 联系 30"/>
          <p:cNvSpPr/>
          <p:nvPr/>
        </p:nvSpPr>
        <p:spPr>
          <a:xfrm>
            <a:off x="6174687" y="2787688"/>
            <a:ext cx="115910" cy="115910"/>
          </a:xfrm>
          <a:prstGeom prst="flowChartConnector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6276785" y="2523663"/>
            <a:ext cx="658032" cy="28684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5305565" y="644876"/>
            <a:ext cx="9762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15Ω</a:t>
            </a:r>
            <a:endParaRPr lang="zh-CN" altLang="en-US" sz="32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708369" y="644875"/>
            <a:ext cx="9762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32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文本框 34"/>
              <p:cNvSpPr txBox="1"/>
              <p:nvPr/>
            </p:nvSpPr>
            <p:spPr>
              <a:xfrm>
                <a:off x="5447360" y="1469680"/>
                <a:ext cx="5296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400" b="1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zh-CN" altLang="en-US" sz="2400" b="1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𝑹</m:t>
                          </m:r>
                          <m:r>
                            <a:rPr lang="zh-CN" altLang="en-US" sz="2400" b="1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e>
                        <m:sub>
                          <m:r>
                            <a:rPr lang="en-US" altLang="zh-CN" sz="2400" b="1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35" name="文本框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7360" y="1469680"/>
                <a:ext cx="529652" cy="461665"/>
              </a:xfrm>
              <a:prstGeom prst="rect">
                <a:avLst/>
              </a:prstGeom>
              <a:blipFill rotWithShape="0">
                <a:blip r:embed="rId3"/>
                <a:stretch>
                  <a:fillRect l="-3488" r="-11628" b="-26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文本框 35"/>
              <p:cNvSpPr txBox="1"/>
              <p:nvPr/>
            </p:nvSpPr>
            <p:spPr>
              <a:xfrm>
                <a:off x="6930682" y="1455523"/>
                <a:ext cx="5296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400" b="1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zh-CN" altLang="en-US" sz="2400" b="1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𝑹</m:t>
                          </m:r>
                          <m:r>
                            <a:rPr lang="zh-CN" altLang="en-US" sz="2400" b="1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e>
                        <m:sub>
                          <m:r>
                            <a:rPr lang="en-US" altLang="zh-CN" sz="2400" b="1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36" name="文本框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0682" y="1455523"/>
                <a:ext cx="529652" cy="461665"/>
              </a:xfrm>
              <a:prstGeom prst="rect">
                <a:avLst/>
              </a:prstGeom>
              <a:blipFill rotWithShape="0">
                <a:blip r:embed="rId4"/>
                <a:stretch>
                  <a:fillRect l="-3448" r="-10345" b="-2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166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31" grpId="0" animBg="1"/>
      <p:bldP spid="7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46218" y="612643"/>
            <a:ext cx="4340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结合体验活动猜想</a:t>
            </a:r>
            <a:endParaRPr lang="zh-CN" altLang="en-US" sz="36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五边形 3"/>
          <p:cNvSpPr/>
          <p:nvPr/>
        </p:nvSpPr>
        <p:spPr>
          <a:xfrm>
            <a:off x="0" y="725400"/>
            <a:ext cx="1146218" cy="42081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1662895"/>
            <a:ext cx="91440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4000">
              <a:lnSpc>
                <a:spcPts val="4500"/>
              </a:lnSpc>
            </a:pPr>
            <a:r>
              <a:rPr lang="zh-CN" altLang="en-US" sz="36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电流通过导体时产生热量的多少跟什么因素有关？</a:t>
            </a:r>
            <a:endParaRPr lang="zh-CN" altLang="en-US" sz="32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五边形 5"/>
          <p:cNvSpPr/>
          <p:nvPr/>
        </p:nvSpPr>
        <p:spPr>
          <a:xfrm>
            <a:off x="474369" y="1906051"/>
            <a:ext cx="578235" cy="21040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4316570" y="2829641"/>
            <a:ext cx="714778" cy="2614411"/>
          </a:xfrm>
          <a:prstGeom prst="leftBrace">
            <a:avLst>
              <a:gd name="adj1" fmla="val 44271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56077" y="3844460"/>
            <a:ext cx="15604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可能跟</a:t>
            </a:r>
            <a:endParaRPr lang="zh-CN" altLang="en-US" sz="32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31348" y="2909390"/>
            <a:ext cx="20954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电流大小 </a:t>
            </a:r>
            <a:r>
              <a:rPr lang="en-US" altLang="zh-CN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31348" y="3855355"/>
            <a:ext cx="22092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电阻大小 </a:t>
            </a:r>
            <a:r>
              <a:rPr lang="en-US" altLang="zh-CN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31348" y="4801320"/>
            <a:ext cx="2048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通电时间 </a:t>
            </a:r>
            <a:r>
              <a:rPr lang="en-US" altLang="zh-CN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91451" y="4440130"/>
            <a:ext cx="2555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控制变量法）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94483" y="3842987"/>
            <a:ext cx="13548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电热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 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69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/>
      <p:bldP spid="11" grpId="0"/>
      <p:bldP spid="12" grpId="0"/>
      <p:bldP spid="1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6216" y="612643"/>
            <a:ext cx="8178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实验：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探究电热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en-US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、</a:t>
            </a:r>
            <a:r>
              <a:rPr lang="zh-CN" altLang="en-US" sz="3600" b="1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en-US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的关系；</a:t>
            </a:r>
            <a:r>
              <a:rPr lang="en-US" altLang="zh-CN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 </a:t>
            </a:r>
          </a:p>
          <a:p>
            <a:endParaRPr lang="zh-CN" altLang="en-US" sz="36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725400"/>
            <a:ext cx="1146218" cy="42081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5031" y="1664119"/>
            <a:ext cx="1723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设计实验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167425" y="1798590"/>
            <a:ext cx="543060" cy="21040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9225" y="2616090"/>
            <a:ext cx="44422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、探究电热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的关系：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479225" y="4228579"/>
            <a:ext cx="4342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、探究电热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的关系：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235" name="Rectangle 11"/>
          <p:cNvSpPr>
            <a:spLocks noChangeArrowheads="1"/>
          </p:cNvSpPr>
          <p:nvPr/>
        </p:nvSpPr>
        <p:spPr bwMode="auto">
          <a:xfrm>
            <a:off x="5404931" y="2714591"/>
            <a:ext cx="488347" cy="239489"/>
          </a:xfrm>
          <a:prstGeom prst="rect">
            <a:avLst/>
          </a:prstGeom>
          <a:solidFill>
            <a:srgbClr val="0070C0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2" name="Line 18"/>
          <p:cNvSpPr>
            <a:spLocks noChangeShapeType="1"/>
          </p:cNvSpPr>
          <p:nvPr/>
        </p:nvSpPr>
        <p:spPr bwMode="auto">
          <a:xfrm flipV="1">
            <a:off x="5919316" y="2832889"/>
            <a:ext cx="539075" cy="245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3" name="Line 19"/>
          <p:cNvSpPr>
            <a:spLocks noChangeShapeType="1"/>
          </p:cNvSpPr>
          <p:nvPr/>
        </p:nvSpPr>
        <p:spPr bwMode="auto">
          <a:xfrm flipH="1">
            <a:off x="4874067" y="2835345"/>
            <a:ext cx="5048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53" name="文本框 252"/>
          <p:cNvSpPr txBox="1"/>
          <p:nvPr/>
        </p:nvSpPr>
        <p:spPr>
          <a:xfrm>
            <a:off x="5299826" y="2286398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5" name="Rectangle 11"/>
          <p:cNvSpPr>
            <a:spLocks noChangeArrowheads="1"/>
          </p:cNvSpPr>
          <p:nvPr/>
        </p:nvSpPr>
        <p:spPr bwMode="auto">
          <a:xfrm>
            <a:off x="7306761" y="2713358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56" name="文本框 255"/>
          <p:cNvSpPr txBox="1"/>
          <p:nvPr/>
        </p:nvSpPr>
        <p:spPr>
          <a:xfrm>
            <a:off x="7289451" y="2271606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Line 19"/>
          <p:cNvSpPr>
            <a:spLocks noChangeShapeType="1"/>
          </p:cNvSpPr>
          <p:nvPr/>
        </p:nvSpPr>
        <p:spPr bwMode="auto">
          <a:xfrm flipH="1">
            <a:off x="4961647" y="4471643"/>
            <a:ext cx="1507574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299826" y="3836544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250923" y="3856490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9" name="Rectangle 11"/>
          <p:cNvSpPr>
            <a:spLocks noChangeArrowheads="1"/>
          </p:cNvSpPr>
          <p:nvPr/>
        </p:nvSpPr>
        <p:spPr bwMode="auto">
          <a:xfrm>
            <a:off x="5404931" y="4355026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0485" y="4598139"/>
            <a:ext cx="2946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综合实验电路图：</a:t>
            </a:r>
            <a:endParaRPr lang="zh-CN" altLang="en-US" sz="28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0" name="Line 19"/>
          <p:cNvSpPr>
            <a:spLocks noChangeShapeType="1"/>
          </p:cNvSpPr>
          <p:nvPr/>
        </p:nvSpPr>
        <p:spPr bwMode="auto">
          <a:xfrm flipH="1">
            <a:off x="6801936" y="2834393"/>
            <a:ext cx="5048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8" name="Line 18"/>
          <p:cNvSpPr>
            <a:spLocks noChangeShapeType="1"/>
          </p:cNvSpPr>
          <p:nvPr/>
        </p:nvSpPr>
        <p:spPr bwMode="auto">
          <a:xfrm flipV="1">
            <a:off x="7971771" y="2820080"/>
            <a:ext cx="539075" cy="245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0" name="Line 19"/>
          <p:cNvSpPr>
            <a:spLocks noChangeShapeType="1"/>
          </p:cNvSpPr>
          <p:nvPr/>
        </p:nvSpPr>
        <p:spPr bwMode="auto">
          <a:xfrm flipH="1">
            <a:off x="6918291" y="4474301"/>
            <a:ext cx="1507574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1" name="Rectangle 11"/>
          <p:cNvSpPr>
            <a:spLocks noChangeArrowheads="1"/>
          </p:cNvSpPr>
          <p:nvPr/>
        </p:nvSpPr>
        <p:spPr bwMode="auto">
          <a:xfrm>
            <a:off x="7291121" y="4355026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2" name="Rectangle 11"/>
          <p:cNvSpPr>
            <a:spLocks noChangeArrowheads="1"/>
          </p:cNvSpPr>
          <p:nvPr/>
        </p:nvSpPr>
        <p:spPr bwMode="auto">
          <a:xfrm>
            <a:off x="5734963" y="2067697"/>
            <a:ext cx="488347" cy="239489"/>
          </a:xfrm>
          <a:prstGeom prst="rect">
            <a:avLst/>
          </a:prstGeom>
          <a:solidFill>
            <a:srgbClr val="0070C0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" name="Line 18"/>
          <p:cNvSpPr>
            <a:spLocks noChangeShapeType="1"/>
          </p:cNvSpPr>
          <p:nvPr/>
        </p:nvSpPr>
        <p:spPr bwMode="auto">
          <a:xfrm flipV="1">
            <a:off x="6249348" y="2185995"/>
            <a:ext cx="539075" cy="245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74" name="Line 19"/>
          <p:cNvSpPr>
            <a:spLocks noChangeShapeType="1"/>
          </p:cNvSpPr>
          <p:nvPr/>
        </p:nvSpPr>
        <p:spPr bwMode="auto">
          <a:xfrm flipH="1">
            <a:off x="5204099" y="2188451"/>
            <a:ext cx="5048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75" name="Line 22"/>
          <p:cNvSpPr>
            <a:spLocks noChangeShapeType="1"/>
          </p:cNvSpPr>
          <p:nvPr/>
        </p:nvSpPr>
        <p:spPr bwMode="auto">
          <a:xfrm>
            <a:off x="5204098" y="3309983"/>
            <a:ext cx="7207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76" name="Line 23"/>
          <p:cNvSpPr>
            <a:spLocks noChangeShapeType="1"/>
          </p:cNvSpPr>
          <p:nvPr/>
        </p:nvSpPr>
        <p:spPr bwMode="auto">
          <a:xfrm>
            <a:off x="5924824" y="3136185"/>
            <a:ext cx="0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77" name="Line 24"/>
          <p:cNvSpPr>
            <a:spLocks noChangeShapeType="1"/>
          </p:cNvSpPr>
          <p:nvPr/>
        </p:nvSpPr>
        <p:spPr bwMode="auto">
          <a:xfrm>
            <a:off x="6067699" y="3064747"/>
            <a:ext cx="0" cy="4318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78" name="Line 25"/>
          <p:cNvSpPr>
            <a:spLocks noChangeShapeType="1"/>
          </p:cNvSpPr>
          <p:nvPr/>
        </p:nvSpPr>
        <p:spPr bwMode="auto">
          <a:xfrm>
            <a:off x="6067699" y="3280647"/>
            <a:ext cx="433387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79" name="Line 26"/>
          <p:cNvSpPr>
            <a:spLocks noChangeShapeType="1"/>
          </p:cNvSpPr>
          <p:nvPr/>
        </p:nvSpPr>
        <p:spPr bwMode="auto">
          <a:xfrm flipV="1">
            <a:off x="6501086" y="3064747"/>
            <a:ext cx="287338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80" name="Line 27"/>
          <p:cNvSpPr>
            <a:spLocks noChangeShapeType="1"/>
          </p:cNvSpPr>
          <p:nvPr/>
        </p:nvSpPr>
        <p:spPr bwMode="auto">
          <a:xfrm flipV="1">
            <a:off x="6788424" y="3279419"/>
            <a:ext cx="990803" cy="1228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81" name="Line 28"/>
          <p:cNvSpPr>
            <a:spLocks noChangeShapeType="1"/>
          </p:cNvSpPr>
          <p:nvPr/>
        </p:nvSpPr>
        <p:spPr bwMode="auto">
          <a:xfrm>
            <a:off x="7793646" y="2185995"/>
            <a:ext cx="2891" cy="1093424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5629858" y="1639504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3" name="Rectangle 11"/>
          <p:cNvSpPr>
            <a:spLocks noChangeArrowheads="1"/>
          </p:cNvSpPr>
          <p:nvPr/>
        </p:nvSpPr>
        <p:spPr bwMode="auto">
          <a:xfrm>
            <a:off x="6766594" y="2078044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6749284" y="1636292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5" name="Line 28"/>
          <p:cNvSpPr>
            <a:spLocks noChangeShapeType="1"/>
          </p:cNvSpPr>
          <p:nvPr/>
        </p:nvSpPr>
        <p:spPr bwMode="auto">
          <a:xfrm>
            <a:off x="5202652" y="2191153"/>
            <a:ext cx="2891" cy="1093424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86" name="Line 18"/>
          <p:cNvSpPr>
            <a:spLocks noChangeShapeType="1"/>
          </p:cNvSpPr>
          <p:nvPr/>
        </p:nvSpPr>
        <p:spPr bwMode="auto">
          <a:xfrm>
            <a:off x="7431604" y="2185993"/>
            <a:ext cx="347623" cy="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11" name="Line 16"/>
          <p:cNvSpPr>
            <a:spLocks noChangeShapeType="1"/>
          </p:cNvSpPr>
          <p:nvPr/>
        </p:nvSpPr>
        <p:spPr bwMode="auto">
          <a:xfrm>
            <a:off x="7006176" y="3582310"/>
            <a:ext cx="0" cy="178593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12" name="Line 19"/>
          <p:cNvSpPr>
            <a:spLocks noChangeShapeType="1"/>
          </p:cNvSpPr>
          <p:nvPr/>
        </p:nvSpPr>
        <p:spPr bwMode="auto">
          <a:xfrm flipH="1">
            <a:off x="5235259" y="4187211"/>
            <a:ext cx="5048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13" name="Line 22"/>
          <p:cNvSpPr>
            <a:spLocks noChangeShapeType="1"/>
          </p:cNvSpPr>
          <p:nvPr/>
        </p:nvSpPr>
        <p:spPr bwMode="auto">
          <a:xfrm>
            <a:off x="5204099" y="5392415"/>
            <a:ext cx="7207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14" name="Line 23"/>
          <p:cNvSpPr>
            <a:spLocks noChangeShapeType="1"/>
          </p:cNvSpPr>
          <p:nvPr/>
        </p:nvSpPr>
        <p:spPr bwMode="auto">
          <a:xfrm>
            <a:off x="5924824" y="5247953"/>
            <a:ext cx="0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15" name="Line 24"/>
          <p:cNvSpPr>
            <a:spLocks noChangeShapeType="1"/>
          </p:cNvSpPr>
          <p:nvPr/>
        </p:nvSpPr>
        <p:spPr bwMode="auto">
          <a:xfrm>
            <a:off x="6067699" y="5176515"/>
            <a:ext cx="0" cy="4318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16" name="Line 25"/>
          <p:cNvSpPr>
            <a:spLocks noChangeShapeType="1"/>
          </p:cNvSpPr>
          <p:nvPr/>
        </p:nvSpPr>
        <p:spPr bwMode="auto">
          <a:xfrm>
            <a:off x="6067699" y="5392415"/>
            <a:ext cx="433387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17" name="Line 26"/>
          <p:cNvSpPr>
            <a:spLocks noChangeShapeType="1"/>
          </p:cNvSpPr>
          <p:nvPr/>
        </p:nvSpPr>
        <p:spPr bwMode="auto">
          <a:xfrm flipV="1">
            <a:off x="6501086" y="5176515"/>
            <a:ext cx="287338" cy="21590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18" name="Line 27"/>
          <p:cNvSpPr>
            <a:spLocks noChangeShapeType="1"/>
          </p:cNvSpPr>
          <p:nvPr/>
        </p:nvSpPr>
        <p:spPr bwMode="auto">
          <a:xfrm flipV="1">
            <a:off x="6788424" y="5391187"/>
            <a:ext cx="990803" cy="1228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19" name="Line 28"/>
          <p:cNvSpPr>
            <a:spLocks noChangeShapeType="1"/>
          </p:cNvSpPr>
          <p:nvPr/>
        </p:nvSpPr>
        <p:spPr bwMode="auto">
          <a:xfrm>
            <a:off x="7806188" y="4506082"/>
            <a:ext cx="1" cy="885105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20" name="文本框 119"/>
          <p:cNvSpPr txBox="1"/>
          <p:nvPr/>
        </p:nvSpPr>
        <p:spPr>
          <a:xfrm>
            <a:off x="5436716" y="3548981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6518070" y="4569129"/>
            <a:ext cx="976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10Ω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2" name="Line 28"/>
          <p:cNvSpPr>
            <a:spLocks noChangeShapeType="1"/>
          </p:cNvSpPr>
          <p:nvPr/>
        </p:nvSpPr>
        <p:spPr bwMode="auto">
          <a:xfrm flipH="1">
            <a:off x="5205543" y="4184079"/>
            <a:ext cx="2752" cy="121226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23" name="Rectangle 11"/>
          <p:cNvSpPr>
            <a:spLocks noChangeArrowheads="1"/>
          </p:cNvSpPr>
          <p:nvPr/>
        </p:nvSpPr>
        <p:spPr bwMode="auto">
          <a:xfrm>
            <a:off x="6696064" y="4382239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4" name="Rectangle 11"/>
          <p:cNvSpPr>
            <a:spLocks noChangeArrowheads="1"/>
          </p:cNvSpPr>
          <p:nvPr/>
        </p:nvSpPr>
        <p:spPr bwMode="auto">
          <a:xfrm>
            <a:off x="5517452" y="4076130"/>
            <a:ext cx="647700" cy="21590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" name="Rectangle 15"/>
          <p:cNvSpPr>
            <a:spLocks noChangeArrowheads="1"/>
          </p:cNvSpPr>
          <p:nvPr/>
        </p:nvSpPr>
        <p:spPr bwMode="auto">
          <a:xfrm>
            <a:off x="6696064" y="3760903"/>
            <a:ext cx="647700" cy="161381"/>
          </a:xfrm>
          <a:prstGeom prst="rect">
            <a:avLst/>
          </a:prstGeom>
          <a:solidFill>
            <a:srgbClr val="00B050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6" name="Line 18"/>
          <p:cNvSpPr>
            <a:spLocks noChangeShapeType="1"/>
          </p:cNvSpPr>
          <p:nvPr/>
        </p:nvSpPr>
        <p:spPr bwMode="auto">
          <a:xfrm>
            <a:off x="7006176" y="3576459"/>
            <a:ext cx="800015" cy="99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27" name="Line 28"/>
          <p:cNvSpPr>
            <a:spLocks noChangeShapeType="1"/>
          </p:cNvSpPr>
          <p:nvPr/>
        </p:nvSpPr>
        <p:spPr bwMode="auto">
          <a:xfrm flipH="1">
            <a:off x="7806190" y="3589362"/>
            <a:ext cx="1" cy="91672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28" name="Line 19"/>
          <p:cNvSpPr>
            <a:spLocks noChangeShapeType="1"/>
          </p:cNvSpPr>
          <p:nvPr/>
        </p:nvSpPr>
        <p:spPr bwMode="auto">
          <a:xfrm flipH="1" flipV="1">
            <a:off x="6412929" y="3839612"/>
            <a:ext cx="283133" cy="198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29" name="Line 28"/>
          <p:cNvSpPr>
            <a:spLocks noChangeShapeType="1"/>
          </p:cNvSpPr>
          <p:nvPr/>
        </p:nvSpPr>
        <p:spPr bwMode="auto">
          <a:xfrm flipH="1">
            <a:off x="6412929" y="3857810"/>
            <a:ext cx="0" cy="635695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0" name="Line 19"/>
          <p:cNvSpPr>
            <a:spLocks noChangeShapeType="1"/>
          </p:cNvSpPr>
          <p:nvPr/>
        </p:nvSpPr>
        <p:spPr bwMode="auto">
          <a:xfrm flipH="1" flipV="1">
            <a:off x="6412928" y="4506082"/>
            <a:ext cx="283133" cy="198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1" name="Line 19"/>
          <p:cNvSpPr>
            <a:spLocks noChangeShapeType="1"/>
          </p:cNvSpPr>
          <p:nvPr/>
        </p:nvSpPr>
        <p:spPr bwMode="auto">
          <a:xfrm flipH="1" flipV="1">
            <a:off x="7352714" y="4490188"/>
            <a:ext cx="453476" cy="331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2" name="Line 19"/>
          <p:cNvSpPr>
            <a:spLocks noChangeShapeType="1"/>
          </p:cNvSpPr>
          <p:nvPr/>
        </p:nvSpPr>
        <p:spPr bwMode="auto">
          <a:xfrm flipH="1" flipV="1">
            <a:off x="6167672" y="4184079"/>
            <a:ext cx="245256" cy="3131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3" name="Line 28"/>
          <p:cNvSpPr>
            <a:spLocks noChangeShapeType="1"/>
          </p:cNvSpPr>
          <p:nvPr/>
        </p:nvSpPr>
        <p:spPr bwMode="auto">
          <a:xfrm flipH="1">
            <a:off x="3734550" y="4184079"/>
            <a:ext cx="2752" cy="1212266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4" name="Line 27"/>
          <p:cNvSpPr>
            <a:spLocks noChangeShapeType="1"/>
          </p:cNvSpPr>
          <p:nvPr/>
        </p:nvSpPr>
        <p:spPr bwMode="auto">
          <a:xfrm flipV="1">
            <a:off x="3748260" y="5391187"/>
            <a:ext cx="1454392" cy="15632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19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 L -0.15885 0.2912 " pathEditMode="relative" rAng="0" ptsTypes="AA">
                                      <p:cBhvr>
                                        <p:cTn id="191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51" y="14560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0.00185 L -0.16059 0.29121 " pathEditMode="relative" rAng="0" ptsTypes="AA">
                                      <p:cBhvr>
                                        <p:cTn id="193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99" y="14468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-2.96296E-6 L -0.15833 0.29144 " pathEditMode="relative" rAng="0" ptsTypes="AA">
                                      <p:cBhvr>
                                        <p:cTn id="201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86" y="14560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33333E-6 L -0.16041 0.28542 " pathEditMode="relative" rAng="0" ptsTypes="AA">
                                      <p:cBhvr>
                                        <p:cTn id="203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21" y="1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" grpId="0"/>
      <p:bldP spid="235" grpId="0" animBg="1"/>
      <p:bldP spid="235" grpId="1" animBg="1"/>
      <p:bldP spid="242" grpId="0" animBg="1"/>
      <p:bldP spid="242" grpId="1" animBg="1"/>
      <p:bldP spid="243" grpId="0" animBg="1"/>
      <p:bldP spid="243" grpId="1" animBg="1"/>
      <p:bldP spid="253" grpId="0"/>
      <p:bldP spid="253" grpId="1"/>
      <p:bldP spid="255" grpId="0" animBg="1"/>
      <p:bldP spid="255" grpId="1" animBg="1"/>
      <p:bldP spid="256" grpId="0"/>
      <p:bldP spid="256" grpId="1"/>
      <p:bldP spid="46" grpId="0" animBg="1"/>
      <p:bldP spid="46" grpId="1" animBg="1"/>
      <p:bldP spid="46" grpId="2" animBg="1"/>
      <p:bldP spid="54" grpId="0"/>
      <p:bldP spid="54" grpId="1"/>
      <p:bldP spid="54" grpId="2"/>
      <p:bldP spid="56" grpId="0"/>
      <p:bldP spid="56" grpId="1"/>
      <p:bldP spid="56" grpId="2"/>
      <p:bldP spid="59" grpId="0" animBg="1"/>
      <p:bldP spid="59" grpId="1" animBg="1"/>
      <p:bldP spid="59" grpId="2" animBg="1"/>
      <p:bldP spid="7" grpId="0"/>
      <p:bldP spid="60" grpId="0" animBg="1"/>
      <p:bldP spid="60" grpId="1" animBg="1"/>
      <p:bldP spid="68" grpId="0" animBg="1"/>
      <p:bldP spid="68" grpId="1" animBg="1"/>
      <p:bldP spid="70" grpId="0" animBg="1"/>
      <p:bldP spid="70" grpId="1" animBg="1"/>
      <p:bldP spid="70" grpId="2" animBg="1"/>
      <p:bldP spid="71" grpId="0" animBg="1"/>
      <p:bldP spid="71" grpId="1" animBg="1"/>
      <p:bldP spid="71" grpId="2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/>
      <p:bldP spid="82" grpId="1"/>
      <p:bldP spid="83" grpId="0" animBg="1"/>
      <p:bldP spid="84" grpId="0"/>
      <p:bldP spid="85" grpId="0" animBg="1"/>
      <p:bldP spid="86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/>
      <p:bldP spid="121" grpId="0"/>
      <p:bldP spid="122" grpId="0" animBg="1"/>
      <p:bldP spid="122" grpId="1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677829" y="502487"/>
            <a:ext cx="3715450" cy="2949263"/>
            <a:chOff x="-34" y="-97"/>
            <a:chExt cx="3039" cy="2270"/>
          </a:xfrm>
        </p:grpSpPr>
        <p:pic>
          <p:nvPicPr>
            <p:cNvPr id="3" name="Picture 8" descr="0990400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" y="-97"/>
              <a:ext cx="3039" cy="2270"/>
            </a:xfrm>
            <a:prstGeom prst="rect">
              <a:avLst/>
            </a:prstGeom>
            <a:noFill/>
            <a:ln w="28575" cmpd="sng">
              <a:solidFill>
                <a:srgbClr val="9900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13"/>
            <p:cNvSpPr>
              <a:spLocks noChangeArrowheads="1"/>
            </p:cNvSpPr>
            <p:nvPr/>
          </p:nvSpPr>
          <p:spPr bwMode="auto">
            <a:xfrm>
              <a:off x="91" y="136"/>
              <a:ext cx="1504" cy="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0066CC"/>
                  </a:solidFill>
                  <a:latin typeface="宋体" panose="02010600030101010101" pitchFamily="2" charset="-122"/>
                </a:rPr>
                <a:t>实验装置</a:t>
              </a:r>
            </a:p>
          </p:txBody>
        </p:sp>
      </p:grp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757" y="3062011"/>
            <a:ext cx="3915178" cy="3032274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流程图: 联系 8"/>
          <p:cNvSpPr/>
          <p:nvPr/>
        </p:nvSpPr>
        <p:spPr>
          <a:xfrm>
            <a:off x="1928664" y="1313645"/>
            <a:ext cx="1213781" cy="425003"/>
          </a:xfrm>
          <a:prstGeom prst="flowChartConnector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97757" y="799049"/>
            <a:ext cx="4365938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    </a:t>
            </a:r>
            <a:r>
              <a:rPr lang="zh-CN" altLang="en-US" sz="2400" b="1" dirty="0" smtClean="0">
                <a:latin typeface="+mn-ea"/>
              </a:rPr>
              <a:t>通过</a:t>
            </a:r>
            <a:r>
              <a:rPr lang="zh-CN" altLang="en-US" sz="2400" b="1" dirty="0">
                <a:latin typeface="+mn-ea"/>
              </a:rPr>
              <a:t>加热容器中的空气</a:t>
            </a:r>
            <a:r>
              <a:rPr lang="zh-CN" altLang="en-US" sz="2400" b="1" dirty="0" smtClean="0">
                <a:latin typeface="+mn-ea"/>
              </a:rPr>
              <a:t>，</a:t>
            </a:r>
            <a:r>
              <a:rPr lang="zh-CN" altLang="en-US" sz="2400" b="1" dirty="0" smtClean="0">
                <a:solidFill>
                  <a:srgbClr val="C00000"/>
                </a:solidFill>
                <a:latin typeface="+mn-ea"/>
              </a:rPr>
              <a:t>空气受热膨胀使</a:t>
            </a:r>
            <a:r>
              <a:rPr lang="en-US" altLang="zh-CN" sz="2400" b="1" dirty="0" smtClean="0">
                <a:solidFill>
                  <a:srgbClr val="C00000"/>
                </a:solidFill>
                <a:latin typeface="+mn-ea"/>
              </a:rPr>
              <a:t>U</a:t>
            </a:r>
            <a:r>
              <a:rPr lang="zh-CN" altLang="en-US" sz="2400" b="1" dirty="0" smtClean="0">
                <a:solidFill>
                  <a:srgbClr val="C00000"/>
                </a:solidFill>
                <a:latin typeface="+mn-ea"/>
              </a:rPr>
              <a:t>形管中液面的高度发生改变</a:t>
            </a:r>
            <a:r>
              <a:rPr lang="zh-CN" altLang="en-US" sz="2400" b="1" dirty="0" smtClean="0">
                <a:latin typeface="+mn-ea"/>
              </a:rPr>
              <a:t>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8047" y="3785961"/>
            <a:ext cx="43659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    </a:t>
            </a:r>
            <a:r>
              <a:rPr lang="zh-CN" altLang="en-US" sz="2400" b="1" dirty="0" smtClean="0">
                <a:latin typeface="+mn-ea"/>
              </a:rPr>
              <a:t>两个烧瓶中装有</a:t>
            </a:r>
            <a:r>
              <a:rPr lang="zh-CN" altLang="en-US" sz="2400" b="1" dirty="0" smtClean="0">
                <a:solidFill>
                  <a:srgbClr val="C00000"/>
                </a:solidFill>
                <a:latin typeface="+mn-ea"/>
              </a:rPr>
              <a:t>质量相等、初温相同的煤油</a:t>
            </a:r>
            <a:r>
              <a:rPr lang="zh-CN" altLang="en-US" sz="2400" b="1" dirty="0" smtClean="0">
                <a:latin typeface="+mn-ea"/>
              </a:rPr>
              <a:t>，然后加热，通过</a:t>
            </a:r>
            <a:r>
              <a:rPr lang="zh-CN" altLang="en-US" sz="2400" b="1" dirty="0" smtClean="0">
                <a:solidFill>
                  <a:srgbClr val="C00000"/>
                </a:solidFill>
                <a:latin typeface="+mn-ea"/>
              </a:rPr>
              <a:t>观察温度计示数的变化</a:t>
            </a:r>
            <a:r>
              <a:rPr lang="zh-CN" altLang="en-US" sz="2400" b="1" dirty="0" smtClean="0">
                <a:latin typeface="+mn-ea"/>
              </a:rPr>
              <a:t>来比较电流产生热量的多少。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2" name="流程图: 联系 11"/>
          <p:cNvSpPr/>
          <p:nvPr/>
        </p:nvSpPr>
        <p:spPr>
          <a:xfrm>
            <a:off x="6173835" y="3239248"/>
            <a:ext cx="1213781" cy="425003"/>
          </a:xfrm>
          <a:prstGeom prst="flowChartConnector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682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 animBg="1"/>
    </p:bldLst>
  </p:timing>
</p:sld>
</file>

<file path=ppt/theme/theme1.xml><?xml version="1.0" encoding="utf-8"?>
<a:theme xmlns:a="http://schemas.openxmlformats.org/drawingml/2006/main" name="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Banded Design Yellow 16x9">
  <a:themeElements>
    <a:clrScheme name="Banded_Design_Yellow">
      <a:dk1>
        <a:srgbClr val="323232"/>
      </a:dk1>
      <a:lt1>
        <a:sysClr val="window" lastClr="FFFFFF"/>
      </a:lt1>
      <a:dk2>
        <a:srgbClr val="000000"/>
      </a:dk2>
      <a:lt2>
        <a:srgbClr val="E5E8E8"/>
      </a:lt2>
      <a:accent1>
        <a:srgbClr val="FFCD36"/>
      </a:accent1>
      <a:accent2>
        <a:srgbClr val="F29E3E"/>
      </a:accent2>
      <a:accent3>
        <a:srgbClr val="83C546"/>
      </a:accent3>
      <a:accent4>
        <a:srgbClr val="52C1CA"/>
      </a:accent4>
      <a:accent5>
        <a:srgbClr val="7384CA"/>
      </a:accent5>
      <a:accent6>
        <a:srgbClr val="DA6A89"/>
      </a:accent6>
      <a:hlink>
        <a:srgbClr val="88CACA"/>
      </a:hlink>
      <a:folHlink>
        <a:srgbClr val="91A7CA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23793</TotalTime>
  <Words>1391</Words>
  <Application>Microsoft Office PowerPoint</Application>
  <PresentationFormat>全屏显示(4:3)</PresentationFormat>
  <Paragraphs>234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7" baseType="lpstr">
      <vt:lpstr>Microsoft YaHei UI</vt:lpstr>
      <vt:lpstr>华文楷体</vt:lpstr>
      <vt:lpstr>楷体_GB2312</vt:lpstr>
      <vt:lpstr>宋体</vt:lpstr>
      <vt:lpstr>Arial</vt:lpstr>
      <vt:lpstr>Book Antiqua</vt:lpstr>
      <vt:lpstr>Calibri</vt:lpstr>
      <vt:lpstr>Calibri Light</vt:lpstr>
      <vt:lpstr>Cambria Math</vt:lpstr>
      <vt:lpstr>Symbol</vt:lpstr>
      <vt:lpstr>Times New Roman</vt:lpstr>
      <vt:lpstr>回顾</vt:lpstr>
      <vt:lpstr>Banded Design Yellow 16x9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xiufu</dc:creator>
  <cp:lastModifiedBy>xiufu</cp:lastModifiedBy>
  <cp:revision>149</cp:revision>
  <dcterms:created xsi:type="dcterms:W3CDTF">2016-11-20T12:29:57Z</dcterms:created>
  <dcterms:modified xsi:type="dcterms:W3CDTF">2016-12-09T13:50:02Z</dcterms:modified>
</cp:coreProperties>
</file>